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56" r:id="rId2"/>
    <p:sldId id="258" r:id="rId3"/>
    <p:sldId id="259" r:id="rId4"/>
    <p:sldId id="257" r:id="rId5"/>
    <p:sldId id="260" r:id="rId6"/>
    <p:sldId id="261" r:id="rId7"/>
    <p:sldId id="266" r:id="rId8"/>
    <p:sldId id="267" r:id="rId9"/>
    <p:sldId id="268" r:id="rId10"/>
    <p:sldId id="269" r:id="rId11"/>
    <p:sldId id="270" r:id="rId12"/>
    <p:sldId id="271" r:id="rId13"/>
    <p:sldId id="272" r:id="rId14"/>
    <p:sldId id="273" r:id="rId15"/>
    <p:sldId id="275" r:id="rId16"/>
    <p:sldId id="276" r:id="rId17"/>
    <p:sldId id="274" r:id="rId18"/>
    <p:sldId id="277" r:id="rId19"/>
    <p:sldId id="278" r:id="rId20"/>
    <p:sldId id="279" r:id="rId21"/>
    <p:sldId id="297" r:id="rId22"/>
    <p:sldId id="298" r:id="rId23"/>
    <p:sldId id="281" r:id="rId24"/>
    <p:sldId id="280"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9" r:id="rId40"/>
    <p:sldId id="300" r:id="rId41"/>
    <p:sldId id="296"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E2F20E-5E36-414F-AC9D-7D9A3D83021E}" v="90" dt="2024-03-08T10:13:59.4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9" d="100"/>
          <a:sy n="79" d="100"/>
        </p:scale>
        <p:origin x="85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6EB3879-AB96-BE22-B52F-3483429DDF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9E06FBDC-31D9-1F02-0008-44D88795DE0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D2AAE6-A6BA-4CF3-B06A-E08C9BBF46E9}" type="datetimeFigureOut">
              <a:rPr lang="en-IN" smtClean="0"/>
              <a:t>09-03-2024</a:t>
            </a:fld>
            <a:endParaRPr lang="en-IN"/>
          </a:p>
        </p:txBody>
      </p:sp>
      <p:sp>
        <p:nvSpPr>
          <p:cNvPr id="4" name="Footer Placeholder 3">
            <a:extLst>
              <a:ext uri="{FF2B5EF4-FFF2-40B4-BE49-F238E27FC236}">
                <a16:creationId xmlns:a16="http://schemas.microsoft.com/office/drawing/2014/main" id="{82C8E1C8-DE29-60EB-0D37-D76CE88D0DA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34722466-F656-14E2-FED6-A5C41D78C80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496B0F-9A28-4FF8-BF52-351365693500}" type="slidenum">
              <a:rPr lang="en-IN" smtClean="0"/>
              <a:t>‹#›</a:t>
            </a:fld>
            <a:endParaRPr lang="en-IN"/>
          </a:p>
        </p:txBody>
      </p:sp>
    </p:spTree>
    <p:extLst>
      <p:ext uri="{BB962C8B-B14F-4D97-AF65-F5344CB8AC3E}">
        <p14:creationId xmlns:p14="http://schemas.microsoft.com/office/powerpoint/2010/main" val="2817291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934D7B-407F-49DE-9DDF-C969FA3E803B}" type="datetimeFigureOut">
              <a:rPr lang="en-IN" smtClean="0"/>
              <a:t>09-03-2024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F2615F-FD4F-4CC0-9D81-1ED90D4FB807}" type="slidenum">
              <a:rPr lang="en-IN" smtClean="0"/>
              <a:t>‹#›</a:t>
            </a:fld>
            <a:endParaRPr lang="en-IN"/>
          </a:p>
        </p:txBody>
      </p:sp>
    </p:spTree>
    <p:extLst>
      <p:ext uri="{BB962C8B-B14F-4D97-AF65-F5344CB8AC3E}">
        <p14:creationId xmlns:p14="http://schemas.microsoft.com/office/powerpoint/2010/main" val="274614040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928DD-8BAC-4F5F-8886-D521E3B975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1806B92B-459C-FDCC-6782-5A4FA084BC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49DE3DFA-18DA-861E-D4F5-FC730352A08B}"/>
              </a:ext>
            </a:extLst>
          </p:cNvPr>
          <p:cNvSpPr>
            <a:spLocks noGrp="1"/>
          </p:cNvSpPr>
          <p:nvPr>
            <p:ph type="dt" sz="half" idx="10"/>
          </p:nvPr>
        </p:nvSpPr>
        <p:spPr/>
        <p:txBody>
          <a:bodyPr/>
          <a:lstStyle/>
          <a:p>
            <a:fld id="{B45C85AB-A13A-416F-AAF4-9161D35C4B44}" type="datetime1">
              <a:rPr lang="en-IN" smtClean="0"/>
              <a:t>09-03-2024</a:t>
            </a:fld>
            <a:endParaRPr lang="en-IN"/>
          </a:p>
        </p:txBody>
      </p:sp>
      <p:sp>
        <p:nvSpPr>
          <p:cNvPr id="5" name="Footer Placeholder 4">
            <a:extLst>
              <a:ext uri="{FF2B5EF4-FFF2-40B4-BE49-F238E27FC236}">
                <a16:creationId xmlns:a16="http://schemas.microsoft.com/office/drawing/2014/main" id="{829A0F0D-77A4-792C-AF76-F51057BACCB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D66AA0E-ACEF-8092-3384-F1065993193C}"/>
              </a:ext>
            </a:extLst>
          </p:cNvPr>
          <p:cNvSpPr>
            <a:spLocks noGrp="1"/>
          </p:cNvSpPr>
          <p:nvPr>
            <p:ph type="sldNum" sz="quarter" idx="12"/>
          </p:nvPr>
        </p:nvSpPr>
        <p:spPr/>
        <p:txBody>
          <a:bodyPr/>
          <a:lstStyle/>
          <a:p>
            <a:fld id="{76D3FA05-549D-43FE-B527-70531A14A6CB}" type="slidenum">
              <a:rPr lang="en-IN" smtClean="0"/>
              <a:t>‹#›</a:t>
            </a:fld>
            <a:endParaRPr lang="en-IN"/>
          </a:p>
        </p:txBody>
      </p:sp>
    </p:spTree>
    <p:extLst>
      <p:ext uri="{BB962C8B-B14F-4D97-AF65-F5344CB8AC3E}">
        <p14:creationId xmlns:p14="http://schemas.microsoft.com/office/powerpoint/2010/main" val="589504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181D5-40C5-AA13-FFD4-8E122A8280A5}"/>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1C4BD6F-584E-A071-B4DD-A4555CF07C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1C7DDA9-22AC-5699-3D5E-C39DF36B5DCF}"/>
              </a:ext>
            </a:extLst>
          </p:cNvPr>
          <p:cNvSpPr>
            <a:spLocks noGrp="1"/>
          </p:cNvSpPr>
          <p:nvPr>
            <p:ph type="dt" sz="half" idx="10"/>
          </p:nvPr>
        </p:nvSpPr>
        <p:spPr/>
        <p:txBody>
          <a:bodyPr/>
          <a:lstStyle/>
          <a:p>
            <a:fld id="{FB90F912-3840-4246-9024-FAF087B7F72F}" type="datetime1">
              <a:rPr lang="en-IN" smtClean="0"/>
              <a:t>09-03-2024</a:t>
            </a:fld>
            <a:endParaRPr lang="en-IN"/>
          </a:p>
        </p:txBody>
      </p:sp>
      <p:sp>
        <p:nvSpPr>
          <p:cNvPr id="5" name="Footer Placeholder 4">
            <a:extLst>
              <a:ext uri="{FF2B5EF4-FFF2-40B4-BE49-F238E27FC236}">
                <a16:creationId xmlns:a16="http://schemas.microsoft.com/office/drawing/2014/main" id="{73821328-3F17-09F9-668E-3F1FF24B93D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B803F49-126E-9067-4E8F-B21B595B1E6A}"/>
              </a:ext>
            </a:extLst>
          </p:cNvPr>
          <p:cNvSpPr>
            <a:spLocks noGrp="1"/>
          </p:cNvSpPr>
          <p:nvPr>
            <p:ph type="sldNum" sz="quarter" idx="12"/>
          </p:nvPr>
        </p:nvSpPr>
        <p:spPr/>
        <p:txBody>
          <a:bodyPr/>
          <a:lstStyle/>
          <a:p>
            <a:fld id="{76D3FA05-549D-43FE-B527-70531A14A6CB}" type="slidenum">
              <a:rPr lang="en-IN" smtClean="0"/>
              <a:t>‹#›</a:t>
            </a:fld>
            <a:endParaRPr lang="en-IN"/>
          </a:p>
        </p:txBody>
      </p:sp>
    </p:spTree>
    <p:extLst>
      <p:ext uri="{BB962C8B-B14F-4D97-AF65-F5344CB8AC3E}">
        <p14:creationId xmlns:p14="http://schemas.microsoft.com/office/powerpoint/2010/main" val="3047163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777CD4-3118-743A-2D0D-0CF25B4DF06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2C7409B-82BD-3CC4-BFD0-001E8A2C4B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6AA87AD-D470-6289-8BA1-BF28A3A12CF4}"/>
              </a:ext>
            </a:extLst>
          </p:cNvPr>
          <p:cNvSpPr>
            <a:spLocks noGrp="1"/>
          </p:cNvSpPr>
          <p:nvPr>
            <p:ph type="dt" sz="half" idx="10"/>
          </p:nvPr>
        </p:nvSpPr>
        <p:spPr/>
        <p:txBody>
          <a:bodyPr/>
          <a:lstStyle/>
          <a:p>
            <a:fld id="{68BD066A-DBF7-47A1-AE9E-BDECD0A146DE}" type="datetime1">
              <a:rPr lang="en-IN" smtClean="0"/>
              <a:t>09-03-2024</a:t>
            </a:fld>
            <a:endParaRPr lang="en-IN"/>
          </a:p>
        </p:txBody>
      </p:sp>
      <p:sp>
        <p:nvSpPr>
          <p:cNvPr id="5" name="Footer Placeholder 4">
            <a:extLst>
              <a:ext uri="{FF2B5EF4-FFF2-40B4-BE49-F238E27FC236}">
                <a16:creationId xmlns:a16="http://schemas.microsoft.com/office/drawing/2014/main" id="{D5206A1E-23E1-7419-3033-B6B0740686C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0CC504D-B0B1-9BBA-6E51-31F5EEA36F33}"/>
              </a:ext>
            </a:extLst>
          </p:cNvPr>
          <p:cNvSpPr>
            <a:spLocks noGrp="1"/>
          </p:cNvSpPr>
          <p:nvPr>
            <p:ph type="sldNum" sz="quarter" idx="12"/>
          </p:nvPr>
        </p:nvSpPr>
        <p:spPr/>
        <p:txBody>
          <a:bodyPr/>
          <a:lstStyle/>
          <a:p>
            <a:fld id="{76D3FA05-549D-43FE-B527-70531A14A6CB}" type="slidenum">
              <a:rPr lang="en-IN" smtClean="0"/>
              <a:t>‹#›</a:t>
            </a:fld>
            <a:endParaRPr lang="en-IN"/>
          </a:p>
        </p:txBody>
      </p:sp>
    </p:spTree>
    <p:extLst>
      <p:ext uri="{BB962C8B-B14F-4D97-AF65-F5344CB8AC3E}">
        <p14:creationId xmlns:p14="http://schemas.microsoft.com/office/powerpoint/2010/main" val="3473566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E4DF0-2E48-EA81-9F64-68FA0BCCB81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176A9B2A-8CD4-7458-DF91-BD7CB7E919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0FFE9E9-E48A-3F1E-CEF3-938847F80CEB}"/>
              </a:ext>
            </a:extLst>
          </p:cNvPr>
          <p:cNvSpPr>
            <a:spLocks noGrp="1"/>
          </p:cNvSpPr>
          <p:nvPr>
            <p:ph type="dt" sz="half" idx="10"/>
          </p:nvPr>
        </p:nvSpPr>
        <p:spPr/>
        <p:txBody>
          <a:bodyPr/>
          <a:lstStyle/>
          <a:p>
            <a:fld id="{4A805539-4813-4DC7-A997-D5D296B54C4A}" type="datetime1">
              <a:rPr lang="en-IN" smtClean="0"/>
              <a:t>09-03-2024</a:t>
            </a:fld>
            <a:endParaRPr lang="en-IN"/>
          </a:p>
        </p:txBody>
      </p:sp>
      <p:sp>
        <p:nvSpPr>
          <p:cNvPr id="5" name="Footer Placeholder 4">
            <a:extLst>
              <a:ext uri="{FF2B5EF4-FFF2-40B4-BE49-F238E27FC236}">
                <a16:creationId xmlns:a16="http://schemas.microsoft.com/office/drawing/2014/main" id="{5635441D-EDD8-A7D5-E895-FA0FCBE036C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E154A11-AA78-F7F9-20D8-F9739897D047}"/>
              </a:ext>
            </a:extLst>
          </p:cNvPr>
          <p:cNvSpPr>
            <a:spLocks noGrp="1"/>
          </p:cNvSpPr>
          <p:nvPr>
            <p:ph type="sldNum" sz="quarter" idx="12"/>
          </p:nvPr>
        </p:nvSpPr>
        <p:spPr/>
        <p:txBody>
          <a:bodyPr/>
          <a:lstStyle/>
          <a:p>
            <a:fld id="{76D3FA05-549D-43FE-B527-70531A14A6CB}" type="slidenum">
              <a:rPr lang="en-IN" smtClean="0"/>
              <a:t>‹#›</a:t>
            </a:fld>
            <a:endParaRPr lang="en-IN"/>
          </a:p>
        </p:txBody>
      </p:sp>
    </p:spTree>
    <p:extLst>
      <p:ext uri="{BB962C8B-B14F-4D97-AF65-F5344CB8AC3E}">
        <p14:creationId xmlns:p14="http://schemas.microsoft.com/office/powerpoint/2010/main" val="2139374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B66F-6DEA-2EDA-E5FA-29C5F1E29B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308B05D0-3F7F-2496-1365-986D49F2BFC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8E5B1C-CFD6-0037-0D53-BBE1EF2300F1}"/>
              </a:ext>
            </a:extLst>
          </p:cNvPr>
          <p:cNvSpPr>
            <a:spLocks noGrp="1"/>
          </p:cNvSpPr>
          <p:nvPr>
            <p:ph type="dt" sz="half" idx="10"/>
          </p:nvPr>
        </p:nvSpPr>
        <p:spPr/>
        <p:txBody>
          <a:bodyPr/>
          <a:lstStyle/>
          <a:p>
            <a:fld id="{5E000750-5DD4-48C0-A574-BB2F7B0F444D}" type="datetime1">
              <a:rPr lang="en-IN" smtClean="0"/>
              <a:t>09-03-2024</a:t>
            </a:fld>
            <a:endParaRPr lang="en-IN"/>
          </a:p>
        </p:txBody>
      </p:sp>
      <p:sp>
        <p:nvSpPr>
          <p:cNvPr id="5" name="Footer Placeholder 4">
            <a:extLst>
              <a:ext uri="{FF2B5EF4-FFF2-40B4-BE49-F238E27FC236}">
                <a16:creationId xmlns:a16="http://schemas.microsoft.com/office/drawing/2014/main" id="{32671B59-A168-5B05-4D35-A33D5970E49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33B7253-F427-EEE0-DC28-474E8E8751EE}"/>
              </a:ext>
            </a:extLst>
          </p:cNvPr>
          <p:cNvSpPr>
            <a:spLocks noGrp="1"/>
          </p:cNvSpPr>
          <p:nvPr>
            <p:ph type="sldNum" sz="quarter" idx="12"/>
          </p:nvPr>
        </p:nvSpPr>
        <p:spPr/>
        <p:txBody>
          <a:bodyPr/>
          <a:lstStyle/>
          <a:p>
            <a:fld id="{76D3FA05-549D-43FE-B527-70531A14A6CB}" type="slidenum">
              <a:rPr lang="en-IN" smtClean="0"/>
              <a:t>‹#›</a:t>
            </a:fld>
            <a:endParaRPr lang="en-IN"/>
          </a:p>
        </p:txBody>
      </p:sp>
    </p:spTree>
    <p:extLst>
      <p:ext uri="{BB962C8B-B14F-4D97-AF65-F5344CB8AC3E}">
        <p14:creationId xmlns:p14="http://schemas.microsoft.com/office/powerpoint/2010/main" val="2373077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E4D6D-D03D-EF63-8FE8-01E18803AD4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0E6A0AF-34FA-9397-DA61-377F1C673E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77D6618B-3CE3-A096-04B7-1581E51EF5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4237DA7-5B1F-3610-1AA1-D83224FC8C43}"/>
              </a:ext>
            </a:extLst>
          </p:cNvPr>
          <p:cNvSpPr>
            <a:spLocks noGrp="1"/>
          </p:cNvSpPr>
          <p:nvPr>
            <p:ph type="dt" sz="half" idx="10"/>
          </p:nvPr>
        </p:nvSpPr>
        <p:spPr/>
        <p:txBody>
          <a:bodyPr/>
          <a:lstStyle/>
          <a:p>
            <a:fld id="{2AC909B9-E864-49D5-B9F7-63DDC9AC9060}" type="datetime1">
              <a:rPr lang="en-IN" smtClean="0"/>
              <a:t>09-03-2024</a:t>
            </a:fld>
            <a:endParaRPr lang="en-IN"/>
          </a:p>
        </p:txBody>
      </p:sp>
      <p:sp>
        <p:nvSpPr>
          <p:cNvPr id="6" name="Footer Placeholder 5">
            <a:extLst>
              <a:ext uri="{FF2B5EF4-FFF2-40B4-BE49-F238E27FC236}">
                <a16:creationId xmlns:a16="http://schemas.microsoft.com/office/drawing/2014/main" id="{0E7552F1-7C8D-42B5-FF02-4269560A737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7703961-2249-E8F6-A1FD-3108B2BD7889}"/>
              </a:ext>
            </a:extLst>
          </p:cNvPr>
          <p:cNvSpPr>
            <a:spLocks noGrp="1"/>
          </p:cNvSpPr>
          <p:nvPr>
            <p:ph type="sldNum" sz="quarter" idx="12"/>
          </p:nvPr>
        </p:nvSpPr>
        <p:spPr/>
        <p:txBody>
          <a:bodyPr/>
          <a:lstStyle/>
          <a:p>
            <a:fld id="{76D3FA05-549D-43FE-B527-70531A14A6CB}" type="slidenum">
              <a:rPr lang="en-IN" smtClean="0"/>
              <a:t>‹#›</a:t>
            </a:fld>
            <a:endParaRPr lang="en-IN"/>
          </a:p>
        </p:txBody>
      </p:sp>
    </p:spTree>
    <p:extLst>
      <p:ext uri="{BB962C8B-B14F-4D97-AF65-F5344CB8AC3E}">
        <p14:creationId xmlns:p14="http://schemas.microsoft.com/office/powerpoint/2010/main" val="3935805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43710-D218-E36E-4A4B-18719A8671F8}"/>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61198DF-CF74-4A44-37EA-455B5BDDC3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BC2077-C0D3-8EEA-E7C5-9BD1AEB791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16B7622E-C669-58FC-CD30-180A1460F0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E92DFF-21F2-9EF4-B4B3-F7B58AD221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73EE1F59-9A13-8F3B-7B09-82F4BAB12F32}"/>
              </a:ext>
            </a:extLst>
          </p:cNvPr>
          <p:cNvSpPr>
            <a:spLocks noGrp="1"/>
          </p:cNvSpPr>
          <p:nvPr>
            <p:ph type="dt" sz="half" idx="10"/>
          </p:nvPr>
        </p:nvSpPr>
        <p:spPr/>
        <p:txBody>
          <a:bodyPr/>
          <a:lstStyle/>
          <a:p>
            <a:fld id="{0EF92521-B902-4B1B-9891-8B76B23E7CD0}" type="datetime1">
              <a:rPr lang="en-IN" smtClean="0"/>
              <a:t>09-03-2024</a:t>
            </a:fld>
            <a:endParaRPr lang="en-IN"/>
          </a:p>
        </p:txBody>
      </p:sp>
      <p:sp>
        <p:nvSpPr>
          <p:cNvPr id="8" name="Footer Placeholder 7">
            <a:extLst>
              <a:ext uri="{FF2B5EF4-FFF2-40B4-BE49-F238E27FC236}">
                <a16:creationId xmlns:a16="http://schemas.microsoft.com/office/drawing/2014/main" id="{BB30E13E-3C0E-4866-2827-3C495B32BC6C}"/>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6D01DA99-BF05-B7D4-2E54-4D3AC2E94676}"/>
              </a:ext>
            </a:extLst>
          </p:cNvPr>
          <p:cNvSpPr>
            <a:spLocks noGrp="1"/>
          </p:cNvSpPr>
          <p:nvPr>
            <p:ph type="sldNum" sz="quarter" idx="12"/>
          </p:nvPr>
        </p:nvSpPr>
        <p:spPr/>
        <p:txBody>
          <a:bodyPr/>
          <a:lstStyle/>
          <a:p>
            <a:fld id="{76D3FA05-549D-43FE-B527-70531A14A6CB}" type="slidenum">
              <a:rPr lang="en-IN" smtClean="0"/>
              <a:t>‹#›</a:t>
            </a:fld>
            <a:endParaRPr lang="en-IN"/>
          </a:p>
        </p:txBody>
      </p:sp>
    </p:spTree>
    <p:extLst>
      <p:ext uri="{BB962C8B-B14F-4D97-AF65-F5344CB8AC3E}">
        <p14:creationId xmlns:p14="http://schemas.microsoft.com/office/powerpoint/2010/main" val="217621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EE111-BCC8-3DB8-E6D6-BD724F945920}"/>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648EE96-61AB-B19A-1E29-2B4778D2248E}"/>
              </a:ext>
            </a:extLst>
          </p:cNvPr>
          <p:cNvSpPr>
            <a:spLocks noGrp="1"/>
          </p:cNvSpPr>
          <p:nvPr>
            <p:ph type="dt" sz="half" idx="10"/>
          </p:nvPr>
        </p:nvSpPr>
        <p:spPr/>
        <p:txBody>
          <a:bodyPr/>
          <a:lstStyle/>
          <a:p>
            <a:fld id="{6D4B092E-D10F-42C6-AAA4-3D14A7A99234}" type="datetime1">
              <a:rPr lang="en-IN" smtClean="0"/>
              <a:t>09-03-2024</a:t>
            </a:fld>
            <a:endParaRPr lang="en-IN"/>
          </a:p>
        </p:txBody>
      </p:sp>
      <p:sp>
        <p:nvSpPr>
          <p:cNvPr id="4" name="Footer Placeholder 3">
            <a:extLst>
              <a:ext uri="{FF2B5EF4-FFF2-40B4-BE49-F238E27FC236}">
                <a16:creationId xmlns:a16="http://schemas.microsoft.com/office/drawing/2014/main" id="{BBB4C5A9-FD07-3B89-F86B-242F708101AE}"/>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6D35CAEA-F671-685F-E1E6-270DC9B810CC}"/>
              </a:ext>
            </a:extLst>
          </p:cNvPr>
          <p:cNvSpPr>
            <a:spLocks noGrp="1"/>
          </p:cNvSpPr>
          <p:nvPr>
            <p:ph type="sldNum" sz="quarter" idx="12"/>
          </p:nvPr>
        </p:nvSpPr>
        <p:spPr/>
        <p:txBody>
          <a:bodyPr/>
          <a:lstStyle/>
          <a:p>
            <a:fld id="{76D3FA05-549D-43FE-B527-70531A14A6CB}" type="slidenum">
              <a:rPr lang="en-IN" smtClean="0"/>
              <a:t>‹#›</a:t>
            </a:fld>
            <a:endParaRPr lang="en-IN"/>
          </a:p>
        </p:txBody>
      </p:sp>
    </p:spTree>
    <p:extLst>
      <p:ext uri="{BB962C8B-B14F-4D97-AF65-F5344CB8AC3E}">
        <p14:creationId xmlns:p14="http://schemas.microsoft.com/office/powerpoint/2010/main" val="1122248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6AA667-CDB9-2CDB-4CCD-444BC0DCC583}"/>
              </a:ext>
            </a:extLst>
          </p:cNvPr>
          <p:cNvSpPr>
            <a:spLocks noGrp="1"/>
          </p:cNvSpPr>
          <p:nvPr>
            <p:ph type="dt" sz="half" idx="10"/>
          </p:nvPr>
        </p:nvSpPr>
        <p:spPr/>
        <p:txBody>
          <a:bodyPr/>
          <a:lstStyle/>
          <a:p>
            <a:fld id="{1DEE8064-35B7-4A51-B35D-C87D08E3927A}" type="datetime1">
              <a:rPr lang="en-IN" smtClean="0"/>
              <a:t>09-03-2024</a:t>
            </a:fld>
            <a:endParaRPr lang="en-IN"/>
          </a:p>
        </p:txBody>
      </p:sp>
      <p:sp>
        <p:nvSpPr>
          <p:cNvPr id="3" name="Footer Placeholder 2">
            <a:extLst>
              <a:ext uri="{FF2B5EF4-FFF2-40B4-BE49-F238E27FC236}">
                <a16:creationId xmlns:a16="http://schemas.microsoft.com/office/drawing/2014/main" id="{3B9A4634-DDE2-5280-A837-59025FF3CFBB}"/>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9A317CD8-B3D7-7298-5E7F-ECBB5CFB1A41}"/>
              </a:ext>
            </a:extLst>
          </p:cNvPr>
          <p:cNvSpPr>
            <a:spLocks noGrp="1"/>
          </p:cNvSpPr>
          <p:nvPr>
            <p:ph type="sldNum" sz="quarter" idx="12"/>
          </p:nvPr>
        </p:nvSpPr>
        <p:spPr/>
        <p:txBody>
          <a:bodyPr/>
          <a:lstStyle/>
          <a:p>
            <a:fld id="{76D3FA05-549D-43FE-B527-70531A14A6CB}" type="slidenum">
              <a:rPr lang="en-IN" smtClean="0"/>
              <a:t>‹#›</a:t>
            </a:fld>
            <a:endParaRPr lang="en-IN"/>
          </a:p>
        </p:txBody>
      </p:sp>
    </p:spTree>
    <p:extLst>
      <p:ext uri="{BB962C8B-B14F-4D97-AF65-F5344CB8AC3E}">
        <p14:creationId xmlns:p14="http://schemas.microsoft.com/office/powerpoint/2010/main" val="821168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11C11-4325-0B0D-CF2C-A262D01EC0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BBD801E2-15AF-EE4B-C8F4-F99FBC111C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C8A9F3A-114F-4B8F-BB1B-BBA446921D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914D5D-6046-327A-0D62-5B816AF3A684}"/>
              </a:ext>
            </a:extLst>
          </p:cNvPr>
          <p:cNvSpPr>
            <a:spLocks noGrp="1"/>
          </p:cNvSpPr>
          <p:nvPr>
            <p:ph type="dt" sz="half" idx="10"/>
          </p:nvPr>
        </p:nvSpPr>
        <p:spPr/>
        <p:txBody>
          <a:bodyPr/>
          <a:lstStyle/>
          <a:p>
            <a:fld id="{B34FA12A-D793-427C-8612-72A948BA9C26}" type="datetime1">
              <a:rPr lang="en-IN" smtClean="0"/>
              <a:t>09-03-2024</a:t>
            </a:fld>
            <a:endParaRPr lang="en-IN"/>
          </a:p>
        </p:txBody>
      </p:sp>
      <p:sp>
        <p:nvSpPr>
          <p:cNvPr id="6" name="Footer Placeholder 5">
            <a:extLst>
              <a:ext uri="{FF2B5EF4-FFF2-40B4-BE49-F238E27FC236}">
                <a16:creationId xmlns:a16="http://schemas.microsoft.com/office/drawing/2014/main" id="{58D75E53-B2DE-3F39-3FD1-EC5DFC3C81A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612CB60-8F81-B649-37EE-CB6E0DD728CB}"/>
              </a:ext>
            </a:extLst>
          </p:cNvPr>
          <p:cNvSpPr>
            <a:spLocks noGrp="1"/>
          </p:cNvSpPr>
          <p:nvPr>
            <p:ph type="sldNum" sz="quarter" idx="12"/>
          </p:nvPr>
        </p:nvSpPr>
        <p:spPr/>
        <p:txBody>
          <a:bodyPr/>
          <a:lstStyle/>
          <a:p>
            <a:fld id="{76D3FA05-549D-43FE-B527-70531A14A6CB}" type="slidenum">
              <a:rPr lang="en-IN" smtClean="0"/>
              <a:t>‹#›</a:t>
            </a:fld>
            <a:endParaRPr lang="en-IN"/>
          </a:p>
        </p:txBody>
      </p:sp>
    </p:spTree>
    <p:extLst>
      <p:ext uri="{BB962C8B-B14F-4D97-AF65-F5344CB8AC3E}">
        <p14:creationId xmlns:p14="http://schemas.microsoft.com/office/powerpoint/2010/main" val="1585639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97776-E607-5002-42A3-AE8D3B0A9E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D567ABC4-D25C-CF48-C2DA-9E140454D2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B1BCEF1A-CCB8-1E1A-ECF0-4F59E909AF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44081F-331C-158C-CEE3-16887CF7E11E}"/>
              </a:ext>
            </a:extLst>
          </p:cNvPr>
          <p:cNvSpPr>
            <a:spLocks noGrp="1"/>
          </p:cNvSpPr>
          <p:nvPr>
            <p:ph type="dt" sz="half" idx="10"/>
          </p:nvPr>
        </p:nvSpPr>
        <p:spPr/>
        <p:txBody>
          <a:bodyPr/>
          <a:lstStyle/>
          <a:p>
            <a:fld id="{2E92E326-9EBC-43DA-8CAB-BFC278149A56}" type="datetime1">
              <a:rPr lang="en-IN" smtClean="0"/>
              <a:t>09-03-2024</a:t>
            </a:fld>
            <a:endParaRPr lang="en-IN"/>
          </a:p>
        </p:txBody>
      </p:sp>
      <p:sp>
        <p:nvSpPr>
          <p:cNvPr id="6" name="Footer Placeholder 5">
            <a:extLst>
              <a:ext uri="{FF2B5EF4-FFF2-40B4-BE49-F238E27FC236}">
                <a16:creationId xmlns:a16="http://schemas.microsoft.com/office/drawing/2014/main" id="{82119BDA-DE8E-6CB3-B58F-7E4E2E3A0F1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AFDF115-E81E-0160-FE8E-D85DC42C2948}"/>
              </a:ext>
            </a:extLst>
          </p:cNvPr>
          <p:cNvSpPr>
            <a:spLocks noGrp="1"/>
          </p:cNvSpPr>
          <p:nvPr>
            <p:ph type="sldNum" sz="quarter" idx="12"/>
          </p:nvPr>
        </p:nvSpPr>
        <p:spPr/>
        <p:txBody>
          <a:bodyPr/>
          <a:lstStyle/>
          <a:p>
            <a:fld id="{76D3FA05-549D-43FE-B527-70531A14A6CB}" type="slidenum">
              <a:rPr lang="en-IN" smtClean="0"/>
              <a:t>‹#›</a:t>
            </a:fld>
            <a:endParaRPr lang="en-IN"/>
          </a:p>
        </p:txBody>
      </p:sp>
    </p:spTree>
    <p:extLst>
      <p:ext uri="{BB962C8B-B14F-4D97-AF65-F5344CB8AC3E}">
        <p14:creationId xmlns:p14="http://schemas.microsoft.com/office/powerpoint/2010/main" val="1435330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5B5094-EADE-845F-B2A7-504C43F100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C4155E1-7CE0-2648-5CF3-8B2644D539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F0D583C-AFF9-E771-122A-69ABC54E03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5A40A17-6774-4BE4-8727-7268980919E3}" type="datetime1">
              <a:rPr lang="en-IN" smtClean="0"/>
              <a:t>09-03-2024</a:t>
            </a:fld>
            <a:endParaRPr lang="en-IN"/>
          </a:p>
        </p:txBody>
      </p:sp>
      <p:sp>
        <p:nvSpPr>
          <p:cNvPr id="5" name="Footer Placeholder 4">
            <a:extLst>
              <a:ext uri="{FF2B5EF4-FFF2-40B4-BE49-F238E27FC236}">
                <a16:creationId xmlns:a16="http://schemas.microsoft.com/office/drawing/2014/main" id="{98446162-5BB2-74BB-9508-D819F763C4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N"/>
          </a:p>
        </p:txBody>
      </p:sp>
      <p:sp>
        <p:nvSpPr>
          <p:cNvPr id="6" name="Slide Number Placeholder 5">
            <a:extLst>
              <a:ext uri="{FF2B5EF4-FFF2-40B4-BE49-F238E27FC236}">
                <a16:creationId xmlns:a16="http://schemas.microsoft.com/office/drawing/2014/main" id="{E74B5D4F-3180-34CB-AADE-419D2626C6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6D3FA05-549D-43FE-B527-70531A14A6CB}" type="slidenum">
              <a:rPr lang="en-IN" smtClean="0"/>
              <a:t>‹#›</a:t>
            </a:fld>
            <a:endParaRPr lang="en-IN"/>
          </a:p>
        </p:txBody>
      </p:sp>
    </p:spTree>
    <p:extLst>
      <p:ext uri="{BB962C8B-B14F-4D97-AF65-F5344CB8AC3E}">
        <p14:creationId xmlns:p14="http://schemas.microsoft.com/office/powerpoint/2010/main" val="3661070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6.png"/><Relationship Id="rId4" Type="http://schemas.openxmlformats.org/officeDocument/2006/relationships/hyperlink" Target="https://deepmind.google/discover/blog/graphcast-ai-model-for-faster-and-more-accurate-global-weather-forecasting/"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arxiv.org/abs/1607.00653" TargetMode="External"/><Relationship Id="rId2" Type="http://schemas.openxmlformats.org/officeDocument/2006/relationships/hyperlink" Target="https://arxiv.org/abs/1403.6652" TargetMode="Externa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hyperlink" Target="https://arxiv.org/abs/1704.03165"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petar-v.com/talks/GNN-Wednesday.pdf"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arxiv.org/abs/1609.02907"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arxiv.org/abs/1609.02907"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arxiv.org/abs/2007.02133"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arxiv.org/abs/1710.10903"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arxiv.org/abs/2105.14491"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arxiv.org/pdf/2211.11853.pdf"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arxiv.org/pdf/1706.02216.pdf"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image" Target="../media/image26.png"/><Relationship Id="rId7" Type="http://schemas.openxmlformats.org/officeDocument/2006/relationships/hyperlink" Target="https://ogb.stanford.edu/" TargetMode="Externa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ieeexplore.ieee.org/document/9831453" TargetMode="External"/><Relationship Id="rId7" Type="http://schemas.openxmlformats.org/officeDocument/2006/relationships/hyperlink" Target="https://web.stanford.edu/class/cs224w/" TargetMode="External"/><Relationship Id="rId2" Type="http://schemas.openxmlformats.org/officeDocument/2006/relationships/hyperlink" Target="https://www.sciencedirect.com/science/article/pii/S2666651021000012#sec2" TargetMode="External"/><Relationship Id="rId1" Type="http://schemas.openxmlformats.org/officeDocument/2006/relationships/slideLayout" Target="../slideLayouts/slideLayout2.xml"/><Relationship Id="rId6" Type="http://schemas.openxmlformats.org/officeDocument/2006/relationships/hyperlink" Target="https://ainimesh.github.io/GMLFA-AI60007/" TargetMode="External"/><Relationship Id="rId5" Type="http://schemas.openxmlformats.org/officeDocument/2006/relationships/hyperlink" Target="https://www.cs.mcgill.ca/~wlh/grl_book/" TargetMode="External"/><Relationship Id="rId4" Type="http://schemas.openxmlformats.org/officeDocument/2006/relationships/hyperlink" Target="https://graph-neural-networks.github.io/"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5A86E-F293-BCD4-B700-96674B4E081D}"/>
              </a:ext>
            </a:extLst>
          </p:cNvPr>
          <p:cNvSpPr>
            <a:spLocks noGrp="1"/>
          </p:cNvSpPr>
          <p:nvPr>
            <p:ph type="ctrTitle"/>
          </p:nvPr>
        </p:nvSpPr>
        <p:spPr>
          <a:xfrm>
            <a:off x="1524000" y="1245141"/>
            <a:ext cx="9144000" cy="3438728"/>
          </a:xfrm>
        </p:spPr>
        <p:txBody>
          <a:bodyPr>
            <a:noAutofit/>
          </a:bodyPr>
          <a:lstStyle/>
          <a:p>
            <a:r>
              <a:rPr lang="en-IN" b="1" dirty="0">
                <a:solidFill>
                  <a:srgbClr val="0066FF"/>
                </a:solidFill>
              </a:rPr>
              <a:t>Introduction </a:t>
            </a:r>
            <a:br>
              <a:rPr lang="en-IN" b="1" dirty="0">
                <a:solidFill>
                  <a:srgbClr val="0066FF"/>
                </a:solidFill>
              </a:rPr>
            </a:br>
            <a:r>
              <a:rPr lang="en-IN" b="1" dirty="0">
                <a:solidFill>
                  <a:srgbClr val="0066FF"/>
                </a:solidFill>
              </a:rPr>
              <a:t>to </a:t>
            </a:r>
            <a:br>
              <a:rPr lang="en-IN" b="1" dirty="0">
                <a:solidFill>
                  <a:srgbClr val="0066FF"/>
                </a:solidFill>
              </a:rPr>
            </a:br>
            <a:r>
              <a:rPr lang="en-IN" b="1" dirty="0">
                <a:solidFill>
                  <a:srgbClr val="0066FF"/>
                </a:solidFill>
              </a:rPr>
              <a:t>Graph Neural Networks </a:t>
            </a:r>
            <a:br>
              <a:rPr lang="en-IN" b="1" dirty="0">
                <a:solidFill>
                  <a:srgbClr val="0066FF"/>
                </a:solidFill>
              </a:rPr>
            </a:br>
            <a:r>
              <a:rPr lang="en-IN" b="1" dirty="0">
                <a:solidFill>
                  <a:srgbClr val="0066FF"/>
                </a:solidFill>
              </a:rPr>
              <a:t>Part - 1</a:t>
            </a:r>
          </a:p>
        </p:txBody>
      </p:sp>
      <p:sp>
        <p:nvSpPr>
          <p:cNvPr id="3" name="Subtitle 2">
            <a:extLst>
              <a:ext uri="{FF2B5EF4-FFF2-40B4-BE49-F238E27FC236}">
                <a16:creationId xmlns:a16="http://schemas.microsoft.com/office/drawing/2014/main" id="{4A591213-165D-B417-C5DF-65851250E8D8}"/>
              </a:ext>
            </a:extLst>
          </p:cNvPr>
          <p:cNvSpPr>
            <a:spLocks noGrp="1"/>
          </p:cNvSpPr>
          <p:nvPr>
            <p:ph type="subTitle" idx="1"/>
          </p:nvPr>
        </p:nvSpPr>
        <p:spPr>
          <a:xfrm>
            <a:off x="774970" y="5943599"/>
            <a:ext cx="9144000" cy="773349"/>
          </a:xfrm>
        </p:spPr>
        <p:txBody>
          <a:bodyPr>
            <a:normAutofit fontScale="92500" lnSpcReduction="10000"/>
          </a:bodyPr>
          <a:lstStyle/>
          <a:p>
            <a:pPr algn="l"/>
            <a:r>
              <a:rPr lang="en-IN" dirty="0">
                <a:solidFill>
                  <a:schemeClr val="accent1">
                    <a:lumMod val="75000"/>
                  </a:schemeClr>
                </a:solidFill>
              </a:rPr>
              <a:t>Animesh</a:t>
            </a:r>
          </a:p>
          <a:p>
            <a:pPr algn="l"/>
            <a:r>
              <a:rPr lang="en-IN" dirty="0">
                <a:solidFill>
                  <a:schemeClr val="accent1">
                    <a:lumMod val="75000"/>
                  </a:schemeClr>
                </a:solidFill>
              </a:rPr>
              <a:t>PhD Scholar (IIT Kharagpur)</a:t>
            </a:r>
          </a:p>
        </p:txBody>
      </p:sp>
      <p:sp>
        <p:nvSpPr>
          <p:cNvPr id="5" name="Slide Number Placeholder 4">
            <a:extLst>
              <a:ext uri="{FF2B5EF4-FFF2-40B4-BE49-F238E27FC236}">
                <a16:creationId xmlns:a16="http://schemas.microsoft.com/office/drawing/2014/main" id="{722891DF-0858-40F7-1ED9-F4907B1556CF}"/>
              </a:ext>
            </a:extLst>
          </p:cNvPr>
          <p:cNvSpPr>
            <a:spLocks noGrp="1"/>
          </p:cNvSpPr>
          <p:nvPr>
            <p:ph type="sldNum" sz="quarter" idx="12"/>
          </p:nvPr>
        </p:nvSpPr>
        <p:spPr/>
        <p:txBody>
          <a:bodyPr/>
          <a:lstStyle/>
          <a:p>
            <a:fld id="{76D3FA05-549D-43FE-B527-70531A14A6CB}" type="slidenum">
              <a:rPr lang="en-IN" smtClean="0"/>
              <a:t>1</a:t>
            </a:fld>
            <a:endParaRPr lang="en-IN"/>
          </a:p>
        </p:txBody>
      </p:sp>
    </p:spTree>
    <p:extLst>
      <p:ext uri="{BB962C8B-B14F-4D97-AF65-F5344CB8AC3E}">
        <p14:creationId xmlns:p14="http://schemas.microsoft.com/office/powerpoint/2010/main" val="3561007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966AD-26DF-8387-12D6-827DBF237D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9EB5A4-93D6-5EA7-7026-9326D5668790}"/>
              </a:ext>
            </a:extLst>
          </p:cNvPr>
          <p:cNvSpPr>
            <a:spLocks noGrp="1"/>
          </p:cNvSpPr>
          <p:nvPr>
            <p:ph type="title"/>
          </p:nvPr>
        </p:nvSpPr>
        <p:spPr/>
        <p:txBody>
          <a:bodyPr/>
          <a:lstStyle/>
          <a:p>
            <a:r>
              <a:rPr lang="en-IN" b="1">
                <a:solidFill>
                  <a:srgbClr val="0066FF"/>
                </a:solidFill>
              </a:rPr>
              <a:t>In Production Applications of GNNs? </a:t>
            </a:r>
            <a:endParaRPr lang="en-IN" dirty="0"/>
          </a:p>
        </p:txBody>
      </p:sp>
      <p:sp>
        <p:nvSpPr>
          <p:cNvPr id="3" name="Content Placeholder 2">
            <a:extLst>
              <a:ext uri="{FF2B5EF4-FFF2-40B4-BE49-F238E27FC236}">
                <a16:creationId xmlns:a16="http://schemas.microsoft.com/office/drawing/2014/main" id="{7E5EA4D9-7B86-8F08-C99F-AAC45CE39432}"/>
              </a:ext>
            </a:extLst>
          </p:cNvPr>
          <p:cNvSpPr>
            <a:spLocks noGrp="1"/>
          </p:cNvSpPr>
          <p:nvPr>
            <p:ph sz="half" idx="1"/>
          </p:nvPr>
        </p:nvSpPr>
        <p:spPr>
          <a:xfrm>
            <a:off x="838200" y="1825625"/>
            <a:ext cx="3850532" cy="3116026"/>
          </a:xfrm>
        </p:spPr>
        <p:txBody>
          <a:bodyPr>
            <a:normAutofit fontScale="85000" lnSpcReduction="10000"/>
          </a:bodyPr>
          <a:lstStyle/>
          <a:p>
            <a:pPr marL="0" indent="0">
              <a:buNone/>
            </a:pPr>
            <a:r>
              <a:rPr lang="en-US" b="1" dirty="0" err="1">
                <a:solidFill>
                  <a:schemeClr val="accent1">
                    <a:lumMod val="75000"/>
                  </a:schemeClr>
                </a:solidFill>
              </a:rPr>
              <a:t>GraphCast</a:t>
            </a:r>
            <a:r>
              <a:rPr lang="en-US" b="1" dirty="0">
                <a:solidFill>
                  <a:schemeClr val="accent1">
                    <a:lumMod val="75000"/>
                  </a:schemeClr>
                </a:solidFill>
              </a:rPr>
              <a:t>: </a:t>
            </a:r>
            <a:r>
              <a:rPr lang="en-US" dirty="0">
                <a:solidFill>
                  <a:schemeClr val="accent1">
                    <a:lumMod val="75000"/>
                  </a:schemeClr>
                </a:solidFill>
              </a:rPr>
              <a:t>AI model for faster and more accurate global weather forecasting.</a:t>
            </a:r>
            <a:endParaRPr lang="en-US" b="1" dirty="0">
              <a:solidFill>
                <a:schemeClr val="accent1">
                  <a:lumMod val="75000"/>
                </a:schemeClr>
              </a:solidFill>
            </a:endParaRPr>
          </a:p>
          <a:p>
            <a:pPr marL="0" indent="0">
              <a:buNone/>
            </a:pPr>
            <a:endParaRPr lang="en-US" dirty="0">
              <a:solidFill>
                <a:schemeClr val="accent1">
                  <a:lumMod val="75000"/>
                </a:schemeClr>
              </a:solidFill>
            </a:endParaRPr>
          </a:p>
          <a:p>
            <a:pPr marL="0" indent="0">
              <a:buNone/>
            </a:pPr>
            <a:r>
              <a:rPr lang="en-US" dirty="0">
                <a:solidFill>
                  <a:schemeClr val="accent1">
                    <a:lumMod val="75000"/>
                  </a:schemeClr>
                </a:solidFill>
              </a:rPr>
              <a:t>DeepMind introduced this in 2023 and is used by weather forecasting agencies like ‘ECMWF’ etc.</a:t>
            </a:r>
          </a:p>
        </p:txBody>
      </p:sp>
      <p:sp>
        <p:nvSpPr>
          <p:cNvPr id="5" name="Footer Placeholder 4">
            <a:extLst>
              <a:ext uri="{FF2B5EF4-FFF2-40B4-BE49-F238E27FC236}">
                <a16:creationId xmlns:a16="http://schemas.microsoft.com/office/drawing/2014/main" id="{BD28716E-E052-3AC1-B56F-7D2707264E84}"/>
              </a:ext>
            </a:extLst>
          </p:cNvPr>
          <p:cNvSpPr>
            <a:spLocks noGrp="1"/>
          </p:cNvSpPr>
          <p:nvPr>
            <p:ph type="ftr" sz="quarter" idx="11"/>
          </p:nvPr>
        </p:nvSpPr>
        <p:spPr>
          <a:xfrm>
            <a:off x="838199" y="6099242"/>
            <a:ext cx="6400799" cy="622233"/>
          </a:xfrm>
        </p:spPr>
        <p:txBody>
          <a:bodyPr/>
          <a:lstStyle/>
          <a:p>
            <a:pPr algn="l"/>
            <a:r>
              <a:rPr lang="en-IN" b="1" dirty="0">
                <a:hlinkClick r:id="rId4"/>
              </a:rPr>
              <a:t>https://deepmind.google/discover/blog/graphcast-ai-model-for-faster-and-more-accurate-global-weather-forecasting/</a:t>
            </a:r>
            <a:endParaRPr lang="en-IN" b="1" dirty="0"/>
          </a:p>
          <a:p>
            <a:pPr algn="l"/>
            <a:r>
              <a:rPr lang="en-IN" b="1" dirty="0"/>
              <a:t>ECMEF: </a:t>
            </a:r>
            <a:r>
              <a:rPr lang="en-US" b="0" i="0" dirty="0">
                <a:solidFill>
                  <a:srgbClr val="202124"/>
                </a:solidFill>
                <a:effectLst/>
                <a:latin typeface="Google Sans"/>
              </a:rPr>
              <a:t>European Centre for Medium-Range Weather Forecasts</a:t>
            </a:r>
            <a:endParaRPr lang="en-IN" b="1" dirty="0"/>
          </a:p>
        </p:txBody>
      </p:sp>
      <p:sp>
        <p:nvSpPr>
          <p:cNvPr id="6" name="Slide Number Placeholder 5">
            <a:extLst>
              <a:ext uri="{FF2B5EF4-FFF2-40B4-BE49-F238E27FC236}">
                <a16:creationId xmlns:a16="http://schemas.microsoft.com/office/drawing/2014/main" id="{AB27E13B-9E79-B037-9546-801F9BB87384}"/>
              </a:ext>
            </a:extLst>
          </p:cNvPr>
          <p:cNvSpPr>
            <a:spLocks noGrp="1"/>
          </p:cNvSpPr>
          <p:nvPr>
            <p:ph type="sldNum" sz="quarter" idx="12"/>
          </p:nvPr>
        </p:nvSpPr>
        <p:spPr/>
        <p:txBody>
          <a:bodyPr/>
          <a:lstStyle/>
          <a:p>
            <a:fld id="{76D3FA05-549D-43FE-B527-70531A14A6CB}" type="slidenum">
              <a:rPr lang="en-IN" smtClean="0"/>
              <a:t>10</a:t>
            </a:fld>
            <a:endParaRPr lang="en-IN"/>
          </a:p>
        </p:txBody>
      </p:sp>
      <p:pic>
        <p:nvPicPr>
          <p:cNvPr id="9" name="A selection of GraphCast’s predictions rolling across 10 days">
            <a:hlinkClick r:id="" action="ppaction://media"/>
            <a:extLst>
              <a:ext uri="{FF2B5EF4-FFF2-40B4-BE49-F238E27FC236}">
                <a16:creationId xmlns:a16="http://schemas.microsoft.com/office/drawing/2014/main" id="{9BDB4B2F-122D-9EF2-A601-2B431CF9B3B6}"/>
              </a:ext>
            </a:extLst>
          </p:cNvPr>
          <p:cNvPicPr>
            <a:picLocks noGrp="1" noChangeAspect="1"/>
          </p:cNvPicPr>
          <p:nvPr>
            <p:ph sz="half" idx="2"/>
            <a:videoFile r:link="rId2"/>
            <p:extLst>
              <p:ext uri="{DAA4B4D4-6D71-4841-9C94-3DE7FCFB9230}">
                <p14:media xmlns:p14="http://schemas.microsoft.com/office/powerpoint/2010/main" r:embed="rId1"/>
              </p:ext>
            </p:extLst>
          </p:nvPr>
        </p:nvPicPr>
        <p:blipFill>
          <a:blip r:embed="rId5"/>
          <a:stretch>
            <a:fillRect/>
          </a:stretch>
        </p:blipFill>
        <p:spPr>
          <a:xfrm>
            <a:off x="5593404" y="1935804"/>
            <a:ext cx="5760396" cy="3522021"/>
          </a:xfrm>
        </p:spPr>
      </p:pic>
    </p:spTree>
    <p:extLst>
      <p:ext uri="{BB962C8B-B14F-4D97-AF65-F5344CB8AC3E}">
        <p14:creationId xmlns:p14="http://schemas.microsoft.com/office/powerpoint/2010/main" val="167733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979"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7FD37-6859-4D93-81A6-D5212E5B4C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C372DF-3469-EDF9-D833-C2CD380B8B57}"/>
              </a:ext>
            </a:extLst>
          </p:cNvPr>
          <p:cNvSpPr>
            <a:spLocks noGrp="1"/>
          </p:cNvSpPr>
          <p:nvPr>
            <p:ph type="title"/>
          </p:nvPr>
        </p:nvSpPr>
        <p:spPr/>
        <p:txBody>
          <a:bodyPr/>
          <a:lstStyle/>
          <a:p>
            <a:r>
              <a:rPr lang="en-IN" b="1">
                <a:solidFill>
                  <a:srgbClr val="0066FF"/>
                </a:solidFill>
              </a:rPr>
              <a:t>In Production Applications of GNNs? </a:t>
            </a:r>
            <a:endParaRPr lang="en-IN" dirty="0"/>
          </a:p>
        </p:txBody>
      </p:sp>
      <p:sp>
        <p:nvSpPr>
          <p:cNvPr id="3" name="Content Placeholder 2">
            <a:extLst>
              <a:ext uri="{FF2B5EF4-FFF2-40B4-BE49-F238E27FC236}">
                <a16:creationId xmlns:a16="http://schemas.microsoft.com/office/drawing/2014/main" id="{C2227B23-09F6-484C-0101-8B6B0A44DED2}"/>
              </a:ext>
            </a:extLst>
          </p:cNvPr>
          <p:cNvSpPr>
            <a:spLocks noGrp="1"/>
          </p:cNvSpPr>
          <p:nvPr>
            <p:ph sz="half" idx="1"/>
          </p:nvPr>
        </p:nvSpPr>
        <p:spPr>
          <a:xfrm>
            <a:off x="838200" y="1825625"/>
            <a:ext cx="3850532" cy="3816418"/>
          </a:xfrm>
        </p:spPr>
        <p:txBody>
          <a:bodyPr>
            <a:normAutofit fontScale="92500"/>
          </a:bodyPr>
          <a:lstStyle/>
          <a:p>
            <a:pPr marL="0" indent="0">
              <a:buNone/>
            </a:pPr>
            <a:r>
              <a:rPr lang="it-IT" b="1" dirty="0">
                <a:solidFill>
                  <a:schemeClr val="accent1">
                    <a:lumMod val="75000"/>
                  </a:schemeClr>
                </a:solidFill>
              </a:rPr>
              <a:t>RFdiffusion: </a:t>
            </a:r>
            <a:r>
              <a:rPr lang="it-IT" dirty="0">
                <a:solidFill>
                  <a:schemeClr val="accent1">
                    <a:lumMod val="75000"/>
                  </a:schemeClr>
                </a:solidFill>
              </a:rPr>
              <a:t>A generative model for protein design (2023).</a:t>
            </a:r>
          </a:p>
          <a:p>
            <a:pPr marL="0" indent="0">
              <a:buNone/>
            </a:pPr>
            <a:r>
              <a:rPr lang="it-IT" dirty="0">
                <a:solidFill>
                  <a:schemeClr val="accent1">
                    <a:lumMod val="75000"/>
                  </a:schemeClr>
                </a:solidFill>
              </a:rPr>
              <a:t>[operates on E(q)-GNN.]</a:t>
            </a:r>
          </a:p>
          <a:p>
            <a:pPr marL="0" indent="0">
              <a:buNone/>
            </a:pPr>
            <a:endParaRPr lang="it-IT" dirty="0">
              <a:solidFill>
                <a:schemeClr val="accent1">
                  <a:lumMod val="75000"/>
                </a:schemeClr>
              </a:solidFill>
            </a:endParaRPr>
          </a:p>
          <a:p>
            <a:pPr marL="0" indent="0">
              <a:buNone/>
            </a:pPr>
            <a:r>
              <a:rPr lang="it-IT" b="1" dirty="0">
                <a:solidFill>
                  <a:schemeClr val="accent1">
                    <a:lumMod val="75000"/>
                  </a:schemeClr>
                </a:solidFill>
              </a:rPr>
              <a:t>Baker-Lab: </a:t>
            </a:r>
            <a:r>
              <a:rPr lang="en-US" dirty="0">
                <a:solidFill>
                  <a:schemeClr val="accent1">
                    <a:lumMod val="75000"/>
                  </a:schemeClr>
                </a:solidFill>
              </a:rPr>
              <a:t>De novo design of protein structure and function with </a:t>
            </a:r>
            <a:r>
              <a:rPr lang="en-US" dirty="0" err="1">
                <a:solidFill>
                  <a:schemeClr val="accent1">
                    <a:lumMod val="75000"/>
                  </a:schemeClr>
                </a:solidFill>
              </a:rPr>
              <a:t>Rfdiffusion</a:t>
            </a:r>
            <a:r>
              <a:rPr lang="en-US" dirty="0">
                <a:solidFill>
                  <a:schemeClr val="accent1">
                    <a:lumMod val="75000"/>
                  </a:schemeClr>
                </a:solidFill>
              </a:rPr>
              <a:t>.</a:t>
            </a:r>
          </a:p>
        </p:txBody>
      </p:sp>
      <p:pic>
        <p:nvPicPr>
          <p:cNvPr id="8" name="Content Placeholder 7">
            <a:extLst>
              <a:ext uri="{FF2B5EF4-FFF2-40B4-BE49-F238E27FC236}">
                <a16:creationId xmlns:a16="http://schemas.microsoft.com/office/drawing/2014/main" id="{E4D81796-1E78-C85F-BF86-F47E270F8FD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p:blipFill>
        <p:spPr>
          <a:xfrm>
            <a:off x="4953000" y="1690688"/>
            <a:ext cx="6400800" cy="4282985"/>
          </a:xfrm>
        </p:spPr>
      </p:pic>
      <p:sp>
        <p:nvSpPr>
          <p:cNvPr id="5" name="Footer Placeholder 4">
            <a:extLst>
              <a:ext uri="{FF2B5EF4-FFF2-40B4-BE49-F238E27FC236}">
                <a16:creationId xmlns:a16="http://schemas.microsoft.com/office/drawing/2014/main" id="{BA107EDB-AA74-B7B8-901A-8B62C1A11C08}"/>
              </a:ext>
            </a:extLst>
          </p:cNvPr>
          <p:cNvSpPr>
            <a:spLocks noGrp="1"/>
          </p:cNvSpPr>
          <p:nvPr>
            <p:ph type="ftr" sz="quarter" idx="11"/>
          </p:nvPr>
        </p:nvSpPr>
        <p:spPr>
          <a:xfrm>
            <a:off x="838199" y="6356350"/>
            <a:ext cx="6400799" cy="365125"/>
          </a:xfrm>
        </p:spPr>
        <p:txBody>
          <a:bodyPr/>
          <a:lstStyle/>
          <a:p>
            <a:pPr algn="l"/>
            <a:r>
              <a:rPr lang="en-IN" b="1"/>
              <a:t>https://www.nature.com/articles/s41586-023-06415-8</a:t>
            </a:r>
            <a:endParaRPr lang="en-IN" b="1" dirty="0"/>
          </a:p>
        </p:txBody>
      </p:sp>
      <p:sp>
        <p:nvSpPr>
          <p:cNvPr id="6" name="Slide Number Placeholder 5">
            <a:extLst>
              <a:ext uri="{FF2B5EF4-FFF2-40B4-BE49-F238E27FC236}">
                <a16:creationId xmlns:a16="http://schemas.microsoft.com/office/drawing/2014/main" id="{49610A11-F888-9587-C940-AD8AB25979BC}"/>
              </a:ext>
            </a:extLst>
          </p:cNvPr>
          <p:cNvSpPr>
            <a:spLocks noGrp="1"/>
          </p:cNvSpPr>
          <p:nvPr>
            <p:ph type="sldNum" sz="quarter" idx="12"/>
          </p:nvPr>
        </p:nvSpPr>
        <p:spPr/>
        <p:txBody>
          <a:bodyPr/>
          <a:lstStyle/>
          <a:p>
            <a:fld id="{76D3FA05-549D-43FE-B527-70531A14A6CB}" type="slidenum">
              <a:rPr lang="en-IN" smtClean="0"/>
              <a:t>11</a:t>
            </a:fld>
            <a:endParaRPr lang="en-IN"/>
          </a:p>
        </p:txBody>
      </p:sp>
    </p:spTree>
    <p:extLst>
      <p:ext uri="{BB962C8B-B14F-4D97-AF65-F5344CB8AC3E}">
        <p14:creationId xmlns:p14="http://schemas.microsoft.com/office/powerpoint/2010/main" val="1023621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3B6559-C42A-B110-F305-BC4C7AA880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8C93CA-FB2C-E473-7F21-64F1B2441DAE}"/>
              </a:ext>
            </a:extLst>
          </p:cNvPr>
          <p:cNvSpPr>
            <a:spLocks noGrp="1"/>
          </p:cNvSpPr>
          <p:nvPr>
            <p:ph type="title"/>
          </p:nvPr>
        </p:nvSpPr>
        <p:spPr/>
        <p:txBody>
          <a:bodyPr/>
          <a:lstStyle/>
          <a:p>
            <a:r>
              <a:rPr lang="en-IN" b="1">
                <a:solidFill>
                  <a:srgbClr val="0066FF"/>
                </a:solidFill>
              </a:rPr>
              <a:t>In Production Applications of GNNs? </a:t>
            </a:r>
            <a:endParaRPr lang="en-IN" dirty="0"/>
          </a:p>
        </p:txBody>
      </p:sp>
      <p:sp>
        <p:nvSpPr>
          <p:cNvPr id="3" name="Content Placeholder 2">
            <a:extLst>
              <a:ext uri="{FF2B5EF4-FFF2-40B4-BE49-F238E27FC236}">
                <a16:creationId xmlns:a16="http://schemas.microsoft.com/office/drawing/2014/main" id="{8CAB3D8C-252A-3978-1B41-0970FC82BE08}"/>
              </a:ext>
            </a:extLst>
          </p:cNvPr>
          <p:cNvSpPr>
            <a:spLocks noGrp="1"/>
          </p:cNvSpPr>
          <p:nvPr>
            <p:ph sz="half" idx="1"/>
          </p:nvPr>
        </p:nvSpPr>
        <p:spPr>
          <a:xfrm>
            <a:off x="838200" y="1825625"/>
            <a:ext cx="3850532" cy="4148048"/>
          </a:xfrm>
        </p:spPr>
        <p:txBody>
          <a:bodyPr>
            <a:normAutofit/>
          </a:bodyPr>
          <a:lstStyle/>
          <a:p>
            <a:pPr marL="0" indent="0">
              <a:buNone/>
            </a:pPr>
            <a:r>
              <a:rPr lang="it-IT" b="1" dirty="0">
                <a:solidFill>
                  <a:schemeClr val="accent1">
                    <a:lumMod val="75000"/>
                  </a:schemeClr>
                </a:solidFill>
              </a:rPr>
              <a:t>Molecule Classification and drug Discovery.</a:t>
            </a:r>
            <a:endParaRPr lang="it-IT" dirty="0">
              <a:solidFill>
                <a:schemeClr val="accent1">
                  <a:lumMod val="75000"/>
                </a:schemeClr>
              </a:solidFill>
            </a:endParaRPr>
          </a:p>
          <a:p>
            <a:pPr marL="0" indent="0">
              <a:buNone/>
            </a:pPr>
            <a:r>
              <a:rPr lang="en-IN" b="1" dirty="0">
                <a:solidFill>
                  <a:schemeClr val="accent1">
                    <a:lumMod val="75000"/>
                  </a:schemeClr>
                </a:solidFill>
              </a:rPr>
              <a:t>Cell: </a:t>
            </a:r>
            <a:r>
              <a:rPr lang="en-US" dirty="0">
                <a:solidFill>
                  <a:schemeClr val="accent1">
                    <a:lumMod val="75000"/>
                  </a:schemeClr>
                </a:solidFill>
              </a:rPr>
              <a:t>A Deep Learning Approach to Antibiotic Discovery</a:t>
            </a:r>
          </a:p>
          <a:p>
            <a:pPr marL="0" indent="0">
              <a:buNone/>
            </a:pPr>
            <a:r>
              <a:rPr lang="en-US" dirty="0">
                <a:solidFill>
                  <a:schemeClr val="accent1">
                    <a:lumMod val="75000"/>
                  </a:schemeClr>
                </a:solidFill>
              </a:rPr>
              <a:t>In production: </a:t>
            </a:r>
            <a:r>
              <a:rPr lang="en-US" b="0" i="0" dirty="0" err="1">
                <a:solidFill>
                  <a:schemeClr val="accent1">
                    <a:lumMod val="75000"/>
                  </a:schemeClr>
                </a:solidFill>
                <a:effectLst/>
                <a:latin typeface="ElsevierGulliver"/>
              </a:rPr>
              <a:t>EnBiotix</a:t>
            </a:r>
            <a:r>
              <a:rPr lang="en-US" b="0" i="0" dirty="0">
                <a:solidFill>
                  <a:schemeClr val="accent1">
                    <a:lumMod val="75000"/>
                  </a:schemeClr>
                </a:solidFill>
                <a:effectLst/>
                <a:latin typeface="ElsevierGulliver"/>
              </a:rPr>
              <a:t>, an antibiotic drug discovery company.</a:t>
            </a:r>
            <a:endParaRPr lang="en-US" dirty="0">
              <a:solidFill>
                <a:schemeClr val="accent1">
                  <a:lumMod val="75000"/>
                </a:schemeClr>
              </a:solidFill>
            </a:endParaRPr>
          </a:p>
        </p:txBody>
      </p:sp>
      <p:pic>
        <p:nvPicPr>
          <p:cNvPr id="8" name="Content Placeholder 7">
            <a:extLst>
              <a:ext uri="{FF2B5EF4-FFF2-40B4-BE49-F238E27FC236}">
                <a16:creationId xmlns:a16="http://schemas.microsoft.com/office/drawing/2014/main" id="{F8ADED1C-074B-E4ED-39D6-AC2AC62CB3E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p:blipFill>
        <p:spPr>
          <a:xfrm>
            <a:off x="4953000" y="1690688"/>
            <a:ext cx="6400800" cy="4282985"/>
          </a:xfrm>
        </p:spPr>
      </p:pic>
      <p:sp>
        <p:nvSpPr>
          <p:cNvPr id="5" name="Footer Placeholder 4">
            <a:extLst>
              <a:ext uri="{FF2B5EF4-FFF2-40B4-BE49-F238E27FC236}">
                <a16:creationId xmlns:a16="http://schemas.microsoft.com/office/drawing/2014/main" id="{38C6BDF5-22C1-22C4-605E-CA5A5370777A}"/>
              </a:ext>
            </a:extLst>
          </p:cNvPr>
          <p:cNvSpPr>
            <a:spLocks noGrp="1"/>
          </p:cNvSpPr>
          <p:nvPr>
            <p:ph type="ftr" sz="quarter" idx="11"/>
          </p:nvPr>
        </p:nvSpPr>
        <p:spPr>
          <a:xfrm>
            <a:off x="838199" y="6356350"/>
            <a:ext cx="6400799" cy="365125"/>
          </a:xfrm>
        </p:spPr>
        <p:txBody>
          <a:bodyPr/>
          <a:lstStyle/>
          <a:p>
            <a:pPr algn="l"/>
            <a:r>
              <a:rPr lang="en-IN" b="1"/>
              <a:t>https://www.nature.com/articles/s41586-023-06415-8</a:t>
            </a:r>
            <a:endParaRPr lang="en-IN" b="1" dirty="0"/>
          </a:p>
        </p:txBody>
      </p:sp>
      <p:sp>
        <p:nvSpPr>
          <p:cNvPr id="6" name="Slide Number Placeholder 5">
            <a:extLst>
              <a:ext uri="{FF2B5EF4-FFF2-40B4-BE49-F238E27FC236}">
                <a16:creationId xmlns:a16="http://schemas.microsoft.com/office/drawing/2014/main" id="{194E0563-1194-4BDB-7D4B-599F64577353}"/>
              </a:ext>
            </a:extLst>
          </p:cNvPr>
          <p:cNvSpPr>
            <a:spLocks noGrp="1"/>
          </p:cNvSpPr>
          <p:nvPr>
            <p:ph type="sldNum" sz="quarter" idx="12"/>
          </p:nvPr>
        </p:nvSpPr>
        <p:spPr/>
        <p:txBody>
          <a:bodyPr/>
          <a:lstStyle/>
          <a:p>
            <a:fld id="{76D3FA05-549D-43FE-B527-70531A14A6CB}" type="slidenum">
              <a:rPr lang="en-IN" smtClean="0"/>
              <a:t>12</a:t>
            </a:fld>
            <a:endParaRPr lang="en-IN"/>
          </a:p>
        </p:txBody>
      </p:sp>
    </p:spTree>
    <p:extLst>
      <p:ext uri="{BB962C8B-B14F-4D97-AF65-F5344CB8AC3E}">
        <p14:creationId xmlns:p14="http://schemas.microsoft.com/office/powerpoint/2010/main" val="2346688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A6A7B-13F0-52E1-15F8-74BD7EB528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13E48E-C0B8-F3C6-03A5-5C48D5F778E8}"/>
              </a:ext>
            </a:extLst>
          </p:cNvPr>
          <p:cNvSpPr>
            <a:spLocks noGrp="1"/>
          </p:cNvSpPr>
          <p:nvPr>
            <p:ph type="title"/>
          </p:nvPr>
        </p:nvSpPr>
        <p:spPr/>
        <p:txBody>
          <a:bodyPr/>
          <a:lstStyle/>
          <a:p>
            <a:r>
              <a:rPr lang="en-IN" b="1">
                <a:solidFill>
                  <a:srgbClr val="0066FF"/>
                </a:solidFill>
              </a:rPr>
              <a:t>In Production Applications of GNNs? </a:t>
            </a:r>
            <a:endParaRPr lang="en-IN" dirty="0"/>
          </a:p>
        </p:txBody>
      </p:sp>
      <p:sp>
        <p:nvSpPr>
          <p:cNvPr id="3" name="Content Placeholder 2">
            <a:extLst>
              <a:ext uri="{FF2B5EF4-FFF2-40B4-BE49-F238E27FC236}">
                <a16:creationId xmlns:a16="http://schemas.microsoft.com/office/drawing/2014/main" id="{3FB38936-492F-746D-AECC-5306A7F4A4F7}"/>
              </a:ext>
            </a:extLst>
          </p:cNvPr>
          <p:cNvSpPr>
            <a:spLocks noGrp="1"/>
          </p:cNvSpPr>
          <p:nvPr>
            <p:ph sz="half" idx="1"/>
          </p:nvPr>
        </p:nvSpPr>
        <p:spPr>
          <a:xfrm>
            <a:off x="838200" y="1825625"/>
            <a:ext cx="3850532" cy="4148048"/>
          </a:xfrm>
        </p:spPr>
        <p:txBody>
          <a:bodyPr>
            <a:normAutofit/>
          </a:bodyPr>
          <a:lstStyle/>
          <a:p>
            <a:pPr marL="0" indent="0">
              <a:buNone/>
            </a:pPr>
            <a:r>
              <a:rPr lang="en-US" b="1" dirty="0" err="1">
                <a:solidFill>
                  <a:schemeClr val="accent1">
                    <a:lumMod val="75000"/>
                  </a:schemeClr>
                </a:solidFill>
              </a:rPr>
              <a:t>LiGNN</a:t>
            </a:r>
            <a:r>
              <a:rPr lang="en-US" b="1" dirty="0">
                <a:solidFill>
                  <a:schemeClr val="accent1">
                    <a:lumMod val="75000"/>
                  </a:schemeClr>
                </a:solidFill>
              </a:rPr>
              <a:t>: </a:t>
            </a:r>
            <a:r>
              <a:rPr lang="en-US" dirty="0">
                <a:solidFill>
                  <a:schemeClr val="accent1">
                    <a:lumMod val="75000"/>
                  </a:schemeClr>
                </a:solidFill>
              </a:rPr>
              <a:t>Graph Neural Networks at LinkedIn (2024)</a:t>
            </a:r>
          </a:p>
          <a:p>
            <a:pPr marL="0" indent="0">
              <a:buNone/>
            </a:pPr>
            <a:endParaRPr lang="en-US" dirty="0">
              <a:solidFill>
                <a:schemeClr val="accent1">
                  <a:lumMod val="75000"/>
                </a:schemeClr>
              </a:solidFill>
            </a:endParaRPr>
          </a:p>
          <a:p>
            <a:pPr marL="0" indent="0">
              <a:buNone/>
            </a:pPr>
            <a:r>
              <a:rPr lang="en-US" dirty="0">
                <a:solidFill>
                  <a:schemeClr val="accent1">
                    <a:lumMod val="75000"/>
                  </a:schemeClr>
                </a:solidFill>
              </a:rPr>
              <a:t>In production: </a:t>
            </a:r>
            <a:r>
              <a:rPr lang="en-US" b="0" i="0" dirty="0">
                <a:solidFill>
                  <a:schemeClr val="accent1">
                    <a:lumMod val="75000"/>
                  </a:schemeClr>
                </a:solidFill>
                <a:effectLst/>
                <a:latin typeface="ElsevierGulliver"/>
              </a:rPr>
              <a:t>LinkedIn </a:t>
            </a:r>
          </a:p>
        </p:txBody>
      </p:sp>
      <p:pic>
        <p:nvPicPr>
          <p:cNvPr id="8" name="Content Placeholder 7">
            <a:extLst>
              <a:ext uri="{FF2B5EF4-FFF2-40B4-BE49-F238E27FC236}">
                <a16:creationId xmlns:a16="http://schemas.microsoft.com/office/drawing/2014/main" id="{267B1C5D-2985-8C7F-1AB5-8FBE7D5F727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p:blipFill>
        <p:spPr>
          <a:xfrm>
            <a:off x="4953000" y="1690688"/>
            <a:ext cx="6400800" cy="4282985"/>
          </a:xfrm>
        </p:spPr>
      </p:pic>
      <p:sp>
        <p:nvSpPr>
          <p:cNvPr id="5" name="Footer Placeholder 4">
            <a:extLst>
              <a:ext uri="{FF2B5EF4-FFF2-40B4-BE49-F238E27FC236}">
                <a16:creationId xmlns:a16="http://schemas.microsoft.com/office/drawing/2014/main" id="{ADAD21E6-26B7-CD3F-B5D5-EFBF60ED5599}"/>
              </a:ext>
            </a:extLst>
          </p:cNvPr>
          <p:cNvSpPr>
            <a:spLocks noGrp="1"/>
          </p:cNvSpPr>
          <p:nvPr>
            <p:ph type="ftr" sz="quarter" idx="11"/>
          </p:nvPr>
        </p:nvSpPr>
        <p:spPr>
          <a:xfrm>
            <a:off x="838200" y="6356350"/>
            <a:ext cx="4045086" cy="365125"/>
          </a:xfrm>
        </p:spPr>
        <p:txBody>
          <a:bodyPr/>
          <a:lstStyle/>
          <a:p>
            <a:pPr algn="l"/>
            <a:r>
              <a:rPr lang="en-IN" b="1" dirty="0"/>
              <a:t>https://arxiv.org/abs/2402.11139</a:t>
            </a:r>
          </a:p>
        </p:txBody>
      </p:sp>
      <p:sp>
        <p:nvSpPr>
          <p:cNvPr id="6" name="Slide Number Placeholder 5">
            <a:extLst>
              <a:ext uri="{FF2B5EF4-FFF2-40B4-BE49-F238E27FC236}">
                <a16:creationId xmlns:a16="http://schemas.microsoft.com/office/drawing/2014/main" id="{DCF5FD72-F319-471D-134B-9B1EE2D1B9FD}"/>
              </a:ext>
            </a:extLst>
          </p:cNvPr>
          <p:cNvSpPr>
            <a:spLocks noGrp="1"/>
          </p:cNvSpPr>
          <p:nvPr>
            <p:ph type="sldNum" sz="quarter" idx="12"/>
          </p:nvPr>
        </p:nvSpPr>
        <p:spPr/>
        <p:txBody>
          <a:bodyPr/>
          <a:lstStyle/>
          <a:p>
            <a:fld id="{76D3FA05-549D-43FE-B527-70531A14A6CB}" type="slidenum">
              <a:rPr lang="en-IN" smtClean="0"/>
              <a:t>13</a:t>
            </a:fld>
            <a:endParaRPr lang="en-IN"/>
          </a:p>
        </p:txBody>
      </p:sp>
    </p:spTree>
    <p:extLst>
      <p:ext uri="{BB962C8B-B14F-4D97-AF65-F5344CB8AC3E}">
        <p14:creationId xmlns:p14="http://schemas.microsoft.com/office/powerpoint/2010/main" val="1075063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F4A40-91B4-69C9-48AB-20C70D0623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21326C-C521-4546-5B33-3A92FFEF7440}"/>
              </a:ext>
            </a:extLst>
          </p:cNvPr>
          <p:cNvSpPr>
            <a:spLocks noGrp="1"/>
          </p:cNvSpPr>
          <p:nvPr>
            <p:ph type="title"/>
          </p:nvPr>
        </p:nvSpPr>
        <p:spPr>
          <a:xfrm>
            <a:off x="916022" y="1721796"/>
            <a:ext cx="10515600" cy="3219855"/>
          </a:xfrm>
        </p:spPr>
        <p:txBody>
          <a:bodyPr>
            <a:normAutofit/>
          </a:bodyPr>
          <a:lstStyle/>
          <a:p>
            <a:pPr algn="ctr"/>
            <a:r>
              <a:rPr lang="en-IN" sz="6000" b="1" dirty="0">
                <a:solidFill>
                  <a:srgbClr val="0066FF"/>
                </a:solidFill>
              </a:rPr>
              <a:t>Where does GNNs come from ?</a:t>
            </a:r>
            <a:br>
              <a:rPr lang="en-IN" sz="6000" b="1" dirty="0">
                <a:solidFill>
                  <a:srgbClr val="0066FF"/>
                </a:solidFill>
              </a:rPr>
            </a:br>
            <a:r>
              <a:rPr lang="en-IN" sz="6000" b="1" dirty="0">
                <a:solidFill>
                  <a:srgbClr val="0066FF"/>
                </a:solidFill>
              </a:rPr>
              <a:t>Background and Origin !</a:t>
            </a:r>
          </a:p>
        </p:txBody>
      </p:sp>
      <p:sp>
        <p:nvSpPr>
          <p:cNvPr id="4" name="Slide Number Placeholder 3">
            <a:extLst>
              <a:ext uri="{FF2B5EF4-FFF2-40B4-BE49-F238E27FC236}">
                <a16:creationId xmlns:a16="http://schemas.microsoft.com/office/drawing/2014/main" id="{8121409A-20BE-F44E-5D8B-F6ACAE312E97}"/>
              </a:ext>
            </a:extLst>
          </p:cNvPr>
          <p:cNvSpPr>
            <a:spLocks noGrp="1"/>
          </p:cNvSpPr>
          <p:nvPr>
            <p:ph type="sldNum" sz="quarter" idx="12"/>
          </p:nvPr>
        </p:nvSpPr>
        <p:spPr/>
        <p:txBody>
          <a:bodyPr/>
          <a:lstStyle/>
          <a:p>
            <a:fld id="{76D3FA05-549D-43FE-B527-70531A14A6CB}" type="slidenum">
              <a:rPr lang="en-IN" smtClean="0"/>
              <a:t>14</a:t>
            </a:fld>
            <a:endParaRPr lang="en-IN"/>
          </a:p>
        </p:txBody>
      </p:sp>
    </p:spTree>
    <p:extLst>
      <p:ext uri="{BB962C8B-B14F-4D97-AF65-F5344CB8AC3E}">
        <p14:creationId xmlns:p14="http://schemas.microsoft.com/office/powerpoint/2010/main" val="257387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E7D27-9744-E38A-C365-BC68EBF157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9C3451-4EB5-D506-DA8C-5CB6899BE36D}"/>
              </a:ext>
            </a:extLst>
          </p:cNvPr>
          <p:cNvSpPr>
            <a:spLocks noGrp="1"/>
          </p:cNvSpPr>
          <p:nvPr>
            <p:ph type="title"/>
          </p:nvPr>
        </p:nvSpPr>
        <p:spPr/>
        <p:txBody>
          <a:bodyPr/>
          <a:lstStyle/>
          <a:p>
            <a:r>
              <a:rPr lang="en-IN" b="1" dirty="0">
                <a:solidFill>
                  <a:srgbClr val="0066FF"/>
                </a:solidFill>
              </a:rPr>
              <a:t>Traditional Graph Machine Learning Approaches:</a:t>
            </a:r>
            <a:endParaRPr lang="en-IN" dirty="0"/>
          </a:p>
        </p:txBody>
      </p:sp>
      <p:sp>
        <p:nvSpPr>
          <p:cNvPr id="3" name="Content Placeholder 2">
            <a:extLst>
              <a:ext uri="{FF2B5EF4-FFF2-40B4-BE49-F238E27FC236}">
                <a16:creationId xmlns:a16="http://schemas.microsoft.com/office/drawing/2014/main" id="{FF8AA4DF-ECBC-C660-5F85-D82D8BB2C637}"/>
              </a:ext>
            </a:extLst>
          </p:cNvPr>
          <p:cNvSpPr>
            <a:spLocks noGrp="1"/>
          </p:cNvSpPr>
          <p:nvPr>
            <p:ph sz="half" idx="1"/>
          </p:nvPr>
        </p:nvSpPr>
        <p:spPr>
          <a:xfrm>
            <a:off x="838200" y="1825625"/>
            <a:ext cx="3850532" cy="4148048"/>
          </a:xfrm>
        </p:spPr>
        <p:txBody>
          <a:bodyPr>
            <a:normAutofit/>
          </a:bodyPr>
          <a:lstStyle/>
          <a:p>
            <a:pPr marL="0" indent="0">
              <a:buNone/>
            </a:pPr>
            <a:r>
              <a:rPr lang="en-US" sz="2000" dirty="0">
                <a:solidFill>
                  <a:schemeClr val="accent1">
                    <a:lumMod val="75000"/>
                  </a:schemeClr>
                </a:solidFill>
              </a:rPr>
              <a:t>These methods aim to represent nodes or entire graphs as low-dimensional vector embeddings, preserving the structural properties of the original graph.</a:t>
            </a:r>
          </a:p>
          <a:p>
            <a:pPr marL="0" indent="0">
              <a:buNone/>
            </a:pPr>
            <a:endParaRPr lang="en-US" sz="2000" dirty="0">
              <a:solidFill>
                <a:schemeClr val="accent1">
                  <a:lumMod val="75000"/>
                </a:schemeClr>
              </a:solidFill>
            </a:endParaRPr>
          </a:p>
          <a:p>
            <a:pPr marL="457200" indent="-457200">
              <a:buFont typeface="+mj-lt"/>
              <a:buAutoNum type="arabicPeriod"/>
            </a:pPr>
            <a:r>
              <a:rPr lang="en-US" sz="2000" dirty="0" err="1">
                <a:solidFill>
                  <a:schemeClr val="accent1">
                    <a:lumMod val="75000"/>
                  </a:schemeClr>
                </a:solidFill>
                <a:hlinkClick r:id="rId2"/>
              </a:rPr>
              <a:t>DeepWalk</a:t>
            </a:r>
            <a:r>
              <a:rPr lang="en-US" sz="2000" dirty="0">
                <a:solidFill>
                  <a:schemeClr val="accent1">
                    <a:lumMod val="75000"/>
                  </a:schemeClr>
                </a:solidFill>
                <a:hlinkClick r:id="rId2"/>
              </a:rPr>
              <a:t> (2013)</a:t>
            </a:r>
            <a:endParaRPr lang="en-US" sz="2000" dirty="0">
              <a:solidFill>
                <a:schemeClr val="accent1">
                  <a:lumMod val="75000"/>
                </a:schemeClr>
              </a:solidFill>
            </a:endParaRPr>
          </a:p>
          <a:p>
            <a:pPr marL="457200" indent="-457200">
              <a:buFont typeface="+mj-lt"/>
              <a:buAutoNum type="arabicPeriod"/>
            </a:pPr>
            <a:r>
              <a:rPr lang="en-US" sz="2000" dirty="0">
                <a:solidFill>
                  <a:schemeClr val="accent1">
                    <a:lumMod val="75000"/>
                  </a:schemeClr>
                </a:solidFill>
                <a:hlinkClick r:id="rId3"/>
              </a:rPr>
              <a:t>Node2Vec (2016)</a:t>
            </a:r>
            <a:endParaRPr lang="en-US" sz="2000" dirty="0">
              <a:solidFill>
                <a:schemeClr val="accent1">
                  <a:lumMod val="75000"/>
                </a:schemeClr>
              </a:solidFill>
            </a:endParaRPr>
          </a:p>
          <a:p>
            <a:pPr marL="457200" indent="-457200">
              <a:buFont typeface="+mj-lt"/>
              <a:buAutoNum type="arabicPeriod"/>
            </a:pPr>
            <a:r>
              <a:rPr lang="en-US" sz="2000" dirty="0">
                <a:solidFill>
                  <a:schemeClr val="accent1">
                    <a:lumMod val="75000"/>
                  </a:schemeClr>
                </a:solidFill>
                <a:hlinkClick r:id="rId4"/>
              </a:rPr>
              <a:t>Struc2vec (2017)</a:t>
            </a:r>
            <a:endParaRPr lang="en-US" sz="2000" dirty="0">
              <a:solidFill>
                <a:schemeClr val="accent1">
                  <a:lumMod val="75000"/>
                </a:schemeClr>
              </a:solidFill>
            </a:endParaRPr>
          </a:p>
        </p:txBody>
      </p:sp>
      <p:sp>
        <p:nvSpPr>
          <p:cNvPr id="6" name="Slide Number Placeholder 5">
            <a:extLst>
              <a:ext uri="{FF2B5EF4-FFF2-40B4-BE49-F238E27FC236}">
                <a16:creationId xmlns:a16="http://schemas.microsoft.com/office/drawing/2014/main" id="{3D3FF15F-FF7E-302A-7D6B-7900CC812EB4}"/>
              </a:ext>
            </a:extLst>
          </p:cNvPr>
          <p:cNvSpPr>
            <a:spLocks noGrp="1"/>
          </p:cNvSpPr>
          <p:nvPr>
            <p:ph type="sldNum" sz="quarter" idx="12"/>
          </p:nvPr>
        </p:nvSpPr>
        <p:spPr/>
        <p:txBody>
          <a:bodyPr/>
          <a:lstStyle/>
          <a:p>
            <a:fld id="{76D3FA05-549D-43FE-B527-70531A14A6CB}" type="slidenum">
              <a:rPr lang="en-IN" smtClean="0"/>
              <a:t>15</a:t>
            </a:fld>
            <a:endParaRPr lang="en-IN"/>
          </a:p>
        </p:txBody>
      </p:sp>
      <p:pic>
        <p:nvPicPr>
          <p:cNvPr id="12" name="Content Placeholder 11" descr="A diagram of a diagram of a encode&#10;&#10;Description automatically generated">
            <a:extLst>
              <a:ext uri="{FF2B5EF4-FFF2-40B4-BE49-F238E27FC236}">
                <a16:creationId xmlns:a16="http://schemas.microsoft.com/office/drawing/2014/main" id="{8A216CE0-A98A-3D09-5634-7455CF6C397D}"/>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5135564" y="2073365"/>
            <a:ext cx="6030322" cy="3189299"/>
          </a:xfrm>
        </p:spPr>
      </p:pic>
    </p:spTree>
    <p:extLst>
      <p:ext uri="{BB962C8B-B14F-4D97-AF65-F5344CB8AC3E}">
        <p14:creationId xmlns:p14="http://schemas.microsoft.com/office/powerpoint/2010/main" val="756289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1A23A-A36C-3CAD-4191-031BF2A7D9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B1C186-DB00-6DA1-A881-73BAAFBBC212}"/>
              </a:ext>
            </a:extLst>
          </p:cNvPr>
          <p:cNvSpPr>
            <a:spLocks noGrp="1"/>
          </p:cNvSpPr>
          <p:nvPr>
            <p:ph type="title"/>
          </p:nvPr>
        </p:nvSpPr>
        <p:spPr/>
        <p:txBody>
          <a:bodyPr/>
          <a:lstStyle/>
          <a:p>
            <a:r>
              <a:rPr lang="en-IN" b="1" dirty="0">
                <a:solidFill>
                  <a:srgbClr val="0066FF"/>
                </a:solidFill>
              </a:rPr>
              <a:t>Traditional Graph Machine Learning Approaches:</a:t>
            </a:r>
            <a:endParaRPr lang="en-IN" dirty="0"/>
          </a:p>
        </p:txBody>
      </p:sp>
      <p:sp>
        <p:nvSpPr>
          <p:cNvPr id="3" name="Content Placeholder 2">
            <a:extLst>
              <a:ext uri="{FF2B5EF4-FFF2-40B4-BE49-F238E27FC236}">
                <a16:creationId xmlns:a16="http://schemas.microsoft.com/office/drawing/2014/main" id="{5B94C3EB-CEBE-8481-07D1-4367370F2DAC}"/>
              </a:ext>
            </a:extLst>
          </p:cNvPr>
          <p:cNvSpPr>
            <a:spLocks noGrp="1"/>
          </p:cNvSpPr>
          <p:nvPr>
            <p:ph sz="half" idx="1"/>
          </p:nvPr>
        </p:nvSpPr>
        <p:spPr>
          <a:xfrm>
            <a:off x="838199" y="1825625"/>
            <a:ext cx="10515599" cy="4148048"/>
          </a:xfrm>
        </p:spPr>
        <p:txBody>
          <a:bodyPr>
            <a:normAutofit/>
          </a:bodyPr>
          <a:lstStyle/>
          <a:p>
            <a:pPr marL="0" indent="0">
              <a:buNone/>
            </a:pPr>
            <a:r>
              <a:rPr lang="en-US" sz="2000" b="0" i="0" dirty="0">
                <a:solidFill>
                  <a:schemeClr val="accent1">
                    <a:lumMod val="75000"/>
                  </a:schemeClr>
                </a:solidFill>
                <a:effectLst/>
              </a:rPr>
              <a:t>These approaches presents mainly two challenges:</a:t>
            </a:r>
          </a:p>
          <a:p>
            <a:pPr marL="457200" indent="-457200">
              <a:buFont typeface="+mj-lt"/>
              <a:buAutoNum type="arabicPeriod"/>
            </a:pPr>
            <a:r>
              <a:rPr lang="en-US" sz="2000" b="0" i="0" dirty="0">
                <a:solidFill>
                  <a:schemeClr val="accent1">
                    <a:lumMod val="75000"/>
                  </a:schemeClr>
                </a:solidFill>
                <a:effectLst/>
              </a:rPr>
              <a:t>First, no parameters are shared between nodes in the encoder, which leads to computationally inefficiency, since it means the number of parameters grows linearly with the number of nodes.</a:t>
            </a:r>
          </a:p>
          <a:p>
            <a:pPr marL="457200" indent="-457200">
              <a:buFont typeface="+mj-lt"/>
              <a:buAutoNum type="arabicPeriod"/>
            </a:pPr>
            <a:r>
              <a:rPr lang="en-US" sz="2000" b="0" i="0" dirty="0">
                <a:solidFill>
                  <a:schemeClr val="accent1">
                    <a:lumMod val="75000"/>
                  </a:schemeClr>
                </a:solidFill>
                <a:effectLst/>
              </a:rPr>
              <a:t>Second, the direct embedding methods lack the ability of generalization, which means they cannot deal with dynamic graphs or generalize to new graphs.</a:t>
            </a:r>
            <a:endParaRPr lang="en-US" sz="2000" dirty="0">
              <a:solidFill>
                <a:schemeClr val="accent1">
                  <a:lumMod val="75000"/>
                </a:schemeClr>
              </a:solidFill>
            </a:endParaRPr>
          </a:p>
          <a:p>
            <a:pPr marL="0" indent="0">
              <a:buNone/>
            </a:pPr>
            <a:endParaRPr lang="en-US" sz="2000" b="0" i="0" dirty="0">
              <a:solidFill>
                <a:schemeClr val="accent1">
                  <a:lumMod val="75000"/>
                </a:schemeClr>
              </a:solidFill>
              <a:effectLst/>
            </a:endParaRPr>
          </a:p>
          <a:p>
            <a:pPr marL="0" indent="0">
              <a:buNone/>
            </a:pPr>
            <a:r>
              <a:rPr lang="en-US" sz="2000" dirty="0">
                <a:solidFill>
                  <a:schemeClr val="accent1">
                    <a:lumMod val="75000"/>
                  </a:schemeClr>
                </a:solidFill>
              </a:rPr>
              <a:t>To Overcome these challenges comes the GNNs which are based on CNNs and Graph Embeddings.</a:t>
            </a:r>
            <a:endParaRPr lang="en-US" sz="2000" b="0" i="0" dirty="0">
              <a:solidFill>
                <a:schemeClr val="accent1">
                  <a:lumMod val="75000"/>
                </a:schemeClr>
              </a:solidFill>
              <a:effectLst/>
            </a:endParaRPr>
          </a:p>
        </p:txBody>
      </p:sp>
      <p:sp>
        <p:nvSpPr>
          <p:cNvPr id="6" name="Slide Number Placeholder 5">
            <a:extLst>
              <a:ext uri="{FF2B5EF4-FFF2-40B4-BE49-F238E27FC236}">
                <a16:creationId xmlns:a16="http://schemas.microsoft.com/office/drawing/2014/main" id="{BB8BF392-5BE4-20E3-B84A-4AB9B439E08A}"/>
              </a:ext>
            </a:extLst>
          </p:cNvPr>
          <p:cNvSpPr>
            <a:spLocks noGrp="1"/>
          </p:cNvSpPr>
          <p:nvPr>
            <p:ph type="sldNum" sz="quarter" idx="12"/>
          </p:nvPr>
        </p:nvSpPr>
        <p:spPr/>
        <p:txBody>
          <a:bodyPr/>
          <a:lstStyle/>
          <a:p>
            <a:fld id="{76D3FA05-549D-43FE-B527-70531A14A6CB}" type="slidenum">
              <a:rPr lang="en-IN" smtClean="0"/>
              <a:t>16</a:t>
            </a:fld>
            <a:endParaRPr lang="en-IN"/>
          </a:p>
        </p:txBody>
      </p:sp>
    </p:spTree>
    <p:extLst>
      <p:ext uri="{BB962C8B-B14F-4D97-AF65-F5344CB8AC3E}">
        <p14:creationId xmlns:p14="http://schemas.microsoft.com/office/powerpoint/2010/main" val="3747198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5FB520-FBFB-CE2C-D5EB-18425A7A14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FD1107-419C-1D9F-D060-90EA70FD986B}"/>
              </a:ext>
            </a:extLst>
          </p:cNvPr>
          <p:cNvSpPr>
            <a:spLocks noGrp="1"/>
          </p:cNvSpPr>
          <p:nvPr>
            <p:ph type="title"/>
          </p:nvPr>
        </p:nvSpPr>
        <p:spPr>
          <a:xfrm>
            <a:off x="838200" y="496117"/>
            <a:ext cx="10515600" cy="1342414"/>
          </a:xfrm>
        </p:spPr>
        <p:txBody>
          <a:bodyPr>
            <a:normAutofit/>
          </a:bodyPr>
          <a:lstStyle/>
          <a:p>
            <a:r>
              <a:rPr lang="en-IN" b="1" dirty="0">
                <a:solidFill>
                  <a:srgbClr val="0066FF"/>
                </a:solidFill>
              </a:rPr>
              <a:t>Origin of Graph Neural Networks:</a:t>
            </a:r>
            <a:br>
              <a:rPr lang="en-IN" b="1" dirty="0">
                <a:solidFill>
                  <a:srgbClr val="0066FF"/>
                </a:solidFill>
              </a:rPr>
            </a:br>
            <a:endParaRPr lang="en-IN" b="1" dirty="0">
              <a:solidFill>
                <a:srgbClr val="0066FF"/>
              </a:solidFill>
            </a:endParaRPr>
          </a:p>
        </p:txBody>
      </p:sp>
      <p:sp>
        <p:nvSpPr>
          <p:cNvPr id="3" name="Content Placeholder 2">
            <a:extLst>
              <a:ext uri="{FF2B5EF4-FFF2-40B4-BE49-F238E27FC236}">
                <a16:creationId xmlns:a16="http://schemas.microsoft.com/office/drawing/2014/main" id="{9FF1D556-76F8-ACCF-9B7B-05259FC08BD8}"/>
              </a:ext>
            </a:extLst>
          </p:cNvPr>
          <p:cNvSpPr>
            <a:spLocks noGrp="1"/>
          </p:cNvSpPr>
          <p:nvPr>
            <p:ph idx="1"/>
          </p:nvPr>
        </p:nvSpPr>
        <p:spPr>
          <a:xfrm>
            <a:off x="838200" y="1566153"/>
            <a:ext cx="10515600" cy="4610810"/>
          </a:xfrm>
        </p:spPr>
        <p:txBody>
          <a:bodyPr>
            <a:normAutofit/>
          </a:bodyPr>
          <a:lstStyle/>
          <a:p>
            <a:r>
              <a:rPr lang="en-IN" b="1" dirty="0">
                <a:solidFill>
                  <a:schemeClr val="accent1">
                    <a:lumMod val="75000"/>
                  </a:schemeClr>
                </a:solidFill>
              </a:rPr>
              <a:t>Spectral Graph Theory:</a:t>
            </a:r>
            <a:r>
              <a:rPr lang="en-IN" sz="2000" b="1" dirty="0">
                <a:solidFill>
                  <a:schemeClr val="accent1">
                    <a:lumMod val="75000"/>
                  </a:schemeClr>
                </a:solidFill>
              </a:rPr>
              <a:t> </a:t>
            </a:r>
          </a:p>
          <a:p>
            <a:pPr lvl="1"/>
            <a:r>
              <a:rPr lang="en-IN" sz="1400" dirty="0">
                <a:solidFill>
                  <a:schemeClr val="accent1">
                    <a:lumMod val="75000"/>
                  </a:schemeClr>
                </a:solidFill>
              </a:rPr>
              <a:t>The notion of doing convolution on graphs was initially inspired by spectral graph theory, </a:t>
            </a:r>
            <a:r>
              <a:rPr lang="en-US" sz="1400" dirty="0">
                <a:solidFill>
                  <a:schemeClr val="accent1">
                    <a:lumMod val="75000"/>
                  </a:schemeClr>
                </a:solidFill>
              </a:rPr>
              <a:t>which studies the properties of graphs through their eigenvalues and eigenvectors. </a:t>
            </a:r>
          </a:p>
          <a:p>
            <a:pPr lvl="1"/>
            <a:r>
              <a:rPr lang="en-US" sz="1400" dirty="0">
                <a:solidFill>
                  <a:schemeClr val="accent1">
                    <a:lumMod val="75000"/>
                  </a:schemeClr>
                </a:solidFill>
              </a:rPr>
              <a:t>The Fourier transform for graphs is defined using the graph Laplacian matrix, and convolutions can be defined as multiplications in the Fourier domain.</a:t>
            </a:r>
          </a:p>
          <a:p>
            <a:pPr lvl="1"/>
            <a:r>
              <a:rPr lang="en-US" sz="1400" dirty="0">
                <a:solidFill>
                  <a:schemeClr val="accent1">
                    <a:lumMod val="75000"/>
                  </a:schemeClr>
                </a:solidFill>
              </a:rPr>
              <a:t>Most fundamental tool in SGT is the graph Laplacian operator L, it is the central operator of diffusion process in graphs.</a:t>
            </a:r>
            <a:endParaRPr lang="en-IN" sz="1400" dirty="0">
              <a:solidFill>
                <a:schemeClr val="accent1">
                  <a:lumMod val="75000"/>
                </a:schemeClr>
              </a:solidFill>
            </a:endParaRPr>
          </a:p>
          <a:p>
            <a:pPr marL="0" indent="0">
              <a:buNone/>
            </a:pPr>
            <a:endParaRPr lang="en-US" sz="1800" dirty="0">
              <a:solidFill>
                <a:schemeClr val="accent1">
                  <a:lumMod val="75000"/>
                </a:schemeClr>
              </a:solidFill>
            </a:endParaRPr>
          </a:p>
        </p:txBody>
      </p:sp>
      <p:sp>
        <p:nvSpPr>
          <p:cNvPr id="12" name="Slide Number Placeholder 11">
            <a:extLst>
              <a:ext uri="{FF2B5EF4-FFF2-40B4-BE49-F238E27FC236}">
                <a16:creationId xmlns:a16="http://schemas.microsoft.com/office/drawing/2014/main" id="{64B3662B-F9D3-F6AD-7313-5A272E023803}"/>
              </a:ext>
            </a:extLst>
          </p:cNvPr>
          <p:cNvSpPr>
            <a:spLocks noGrp="1"/>
          </p:cNvSpPr>
          <p:nvPr>
            <p:ph type="sldNum" sz="quarter" idx="12"/>
          </p:nvPr>
        </p:nvSpPr>
        <p:spPr/>
        <p:txBody>
          <a:bodyPr/>
          <a:lstStyle/>
          <a:p>
            <a:fld id="{76D3FA05-549D-43FE-B527-70531A14A6CB}" type="slidenum">
              <a:rPr lang="en-IN" smtClean="0"/>
              <a:t>17</a:t>
            </a:fld>
            <a:endParaRPr lang="en-IN"/>
          </a:p>
        </p:txBody>
      </p:sp>
      <p:pic>
        <p:nvPicPr>
          <p:cNvPr id="5" name="Picture 4" descr="A white sheet with black text&#10;&#10;Description automatically generated">
            <a:extLst>
              <a:ext uri="{FF2B5EF4-FFF2-40B4-BE49-F238E27FC236}">
                <a16:creationId xmlns:a16="http://schemas.microsoft.com/office/drawing/2014/main" id="{205A2C89-A5E3-BB25-289C-6135860E81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8864" y="3333001"/>
            <a:ext cx="7519274" cy="2843961"/>
          </a:xfrm>
          <a:prstGeom prst="rect">
            <a:avLst/>
          </a:prstGeom>
        </p:spPr>
      </p:pic>
      <p:sp>
        <p:nvSpPr>
          <p:cNvPr id="6" name="Footer Placeholder 4">
            <a:extLst>
              <a:ext uri="{FF2B5EF4-FFF2-40B4-BE49-F238E27FC236}">
                <a16:creationId xmlns:a16="http://schemas.microsoft.com/office/drawing/2014/main" id="{0148E802-566F-1F8A-2943-F80631D1D310}"/>
              </a:ext>
            </a:extLst>
          </p:cNvPr>
          <p:cNvSpPr>
            <a:spLocks noGrp="1"/>
          </p:cNvSpPr>
          <p:nvPr>
            <p:ph type="ftr" sz="quarter" idx="11"/>
          </p:nvPr>
        </p:nvSpPr>
        <p:spPr>
          <a:xfrm>
            <a:off x="838200" y="6356350"/>
            <a:ext cx="4045086" cy="365125"/>
          </a:xfrm>
        </p:spPr>
        <p:txBody>
          <a:bodyPr/>
          <a:lstStyle/>
          <a:p>
            <a:pPr algn="l"/>
            <a:r>
              <a:rPr lang="en-IN" b="1" i="1" dirty="0"/>
              <a:t>Image: Xavier Bresson (CS6208)</a:t>
            </a:r>
          </a:p>
        </p:txBody>
      </p:sp>
    </p:spTree>
    <p:extLst>
      <p:ext uri="{BB962C8B-B14F-4D97-AF65-F5344CB8AC3E}">
        <p14:creationId xmlns:p14="http://schemas.microsoft.com/office/powerpoint/2010/main" val="2192786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971DE-6DC6-7E06-2A10-9F65E08759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3BBA6D-7EEB-DF37-3FA7-763F228D825D}"/>
              </a:ext>
            </a:extLst>
          </p:cNvPr>
          <p:cNvSpPr>
            <a:spLocks noGrp="1"/>
          </p:cNvSpPr>
          <p:nvPr>
            <p:ph type="title"/>
          </p:nvPr>
        </p:nvSpPr>
        <p:spPr>
          <a:xfrm>
            <a:off x="838200" y="496117"/>
            <a:ext cx="10515600" cy="1342414"/>
          </a:xfrm>
        </p:spPr>
        <p:txBody>
          <a:bodyPr>
            <a:normAutofit/>
          </a:bodyPr>
          <a:lstStyle/>
          <a:p>
            <a:r>
              <a:rPr lang="en-IN" b="1" dirty="0">
                <a:solidFill>
                  <a:srgbClr val="0066FF"/>
                </a:solidFill>
              </a:rPr>
              <a:t>Origin of Graph Neural Networks:</a:t>
            </a:r>
            <a:br>
              <a:rPr lang="en-IN" b="1" dirty="0">
                <a:solidFill>
                  <a:srgbClr val="0066FF"/>
                </a:solidFill>
              </a:rPr>
            </a:br>
            <a:endParaRPr lang="en-IN" b="1" dirty="0">
              <a:solidFill>
                <a:srgbClr val="0066FF"/>
              </a:solidFill>
            </a:endParaRPr>
          </a:p>
        </p:txBody>
      </p:sp>
      <p:sp>
        <p:nvSpPr>
          <p:cNvPr id="3" name="Content Placeholder 2">
            <a:extLst>
              <a:ext uri="{FF2B5EF4-FFF2-40B4-BE49-F238E27FC236}">
                <a16:creationId xmlns:a16="http://schemas.microsoft.com/office/drawing/2014/main" id="{9FEA6AB7-8E1C-3909-90BB-FA4BA31177A3}"/>
              </a:ext>
            </a:extLst>
          </p:cNvPr>
          <p:cNvSpPr>
            <a:spLocks noGrp="1"/>
          </p:cNvSpPr>
          <p:nvPr>
            <p:ph idx="1"/>
          </p:nvPr>
        </p:nvSpPr>
        <p:spPr>
          <a:xfrm>
            <a:off x="838200" y="1566153"/>
            <a:ext cx="10515600" cy="4610810"/>
          </a:xfrm>
        </p:spPr>
        <p:txBody>
          <a:bodyPr>
            <a:normAutofit/>
          </a:bodyPr>
          <a:lstStyle/>
          <a:p>
            <a:r>
              <a:rPr lang="en-IN" b="1" dirty="0">
                <a:solidFill>
                  <a:schemeClr val="accent1">
                    <a:lumMod val="75000"/>
                  </a:schemeClr>
                </a:solidFill>
              </a:rPr>
              <a:t>Idea of Convolution in Graphs:</a:t>
            </a:r>
          </a:p>
          <a:p>
            <a:pPr marL="0" indent="0">
              <a:buNone/>
            </a:pPr>
            <a:endParaRPr lang="en-IN" sz="1800" dirty="0">
              <a:solidFill>
                <a:schemeClr val="accent1">
                  <a:lumMod val="75000"/>
                </a:schemeClr>
              </a:solidFill>
            </a:endParaRPr>
          </a:p>
          <a:p>
            <a:pPr marL="0" indent="0">
              <a:buNone/>
            </a:pPr>
            <a:endParaRPr lang="en-US" sz="1800" dirty="0">
              <a:solidFill>
                <a:schemeClr val="accent1">
                  <a:lumMod val="75000"/>
                </a:schemeClr>
              </a:solidFill>
            </a:endParaRPr>
          </a:p>
          <a:p>
            <a:pPr marL="0" indent="0">
              <a:buNone/>
            </a:pPr>
            <a:endParaRPr lang="en-US" sz="1800" dirty="0">
              <a:solidFill>
                <a:schemeClr val="accent1">
                  <a:lumMod val="75000"/>
                </a:schemeClr>
              </a:solidFill>
            </a:endParaRPr>
          </a:p>
          <a:p>
            <a:pPr marL="0" indent="0">
              <a:buNone/>
            </a:pPr>
            <a:endParaRPr lang="en-US" sz="1800" dirty="0">
              <a:solidFill>
                <a:schemeClr val="accent1">
                  <a:lumMod val="75000"/>
                </a:schemeClr>
              </a:solidFill>
            </a:endParaRPr>
          </a:p>
          <a:p>
            <a:pPr marL="0" indent="0">
              <a:buNone/>
            </a:pPr>
            <a:endParaRPr lang="en-US" sz="1800" dirty="0">
              <a:solidFill>
                <a:schemeClr val="accent1">
                  <a:lumMod val="75000"/>
                </a:schemeClr>
              </a:solidFill>
            </a:endParaRPr>
          </a:p>
          <a:p>
            <a:pPr marL="0" indent="0">
              <a:buNone/>
            </a:pPr>
            <a:endParaRPr lang="en-US" sz="1800" dirty="0">
              <a:solidFill>
                <a:schemeClr val="accent1">
                  <a:lumMod val="75000"/>
                </a:schemeClr>
              </a:solidFill>
            </a:endParaRPr>
          </a:p>
          <a:p>
            <a:pPr marL="0" indent="0">
              <a:buNone/>
            </a:pPr>
            <a:endParaRPr lang="en-US" sz="1800" dirty="0">
              <a:solidFill>
                <a:schemeClr val="accent1">
                  <a:lumMod val="75000"/>
                </a:schemeClr>
              </a:solidFill>
            </a:endParaRPr>
          </a:p>
          <a:p>
            <a:pPr marL="0" indent="0">
              <a:buNone/>
            </a:pPr>
            <a:endParaRPr lang="en-US" sz="1800" dirty="0">
              <a:solidFill>
                <a:schemeClr val="accent1">
                  <a:lumMod val="75000"/>
                </a:schemeClr>
              </a:solidFill>
            </a:endParaRPr>
          </a:p>
        </p:txBody>
      </p:sp>
      <p:sp>
        <p:nvSpPr>
          <p:cNvPr id="12" name="Slide Number Placeholder 11">
            <a:extLst>
              <a:ext uri="{FF2B5EF4-FFF2-40B4-BE49-F238E27FC236}">
                <a16:creationId xmlns:a16="http://schemas.microsoft.com/office/drawing/2014/main" id="{F7FC3C33-6A0A-D010-DA64-988D2E812501}"/>
              </a:ext>
            </a:extLst>
          </p:cNvPr>
          <p:cNvSpPr>
            <a:spLocks noGrp="1"/>
          </p:cNvSpPr>
          <p:nvPr>
            <p:ph type="sldNum" sz="quarter" idx="12"/>
          </p:nvPr>
        </p:nvSpPr>
        <p:spPr/>
        <p:txBody>
          <a:bodyPr/>
          <a:lstStyle/>
          <a:p>
            <a:fld id="{76D3FA05-549D-43FE-B527-70531A14A6CB}" type="slidenum">
              <a:rPr lang="en-IN" smtClean="0"/>
              <a:t>18</a:t>
            </a:fld>
            <a:endParaRPr lang="en-IN"/>
          </a:p>
        </p:txBody>
      </p:sp>
      <p:sp>
        <p:nvSpPr>
          <p:cNvPr id="6" name="Footer Placeholder 4">
            <a:extLst>
              <a:ext uri="{FF2B5EF4-FFF2-40B4-BE49-F238E27FC236}">
                <a16:creationId xmlns:a16="http://schemas.microsoft.com/office/drawing/2014/main" id="{DB681B2D-91AB-728C-5D62-F0C0DB786787}"/>
              </a:ext>
            </a:extLst>
          </p:cNvPr>
          <p:cNvSpPr>
            <a:spLocks noGrp="1"/>
          </p:cNvSpPr>
          <p:nvPr>
            <p:ph type="ftr" sz="quarter" idx="11"/>
          </p:nvPr>
        </p:nvSpPr>
        <p:spPr>
          <a:xfrm>
            <a:off x="838199" y="6356350"/>
            <a:ext cx="8724089" cy="365125"/>
          </a:xfrm>
        </p:spPr>
        <p:txBody>
          <a:bodyPr/>
          <a:lstStyle/>
          <a:p>
            <a:pPr algn="l"/>
            <a:r>
              <a:rPr lang="en-IN" b="1" i="1" dirty="0"/>
              <a:t>Image: https://www.sciencedirect.com/science/article/pii/S2666651021000012</a:t>
            </a:r>
          </a:p>
        </p:txBody>
      </p:sp>
      <p:pic>
        <p:nvPicPr>
          <p:cNvPr id="7" name="Picture 6" descr="A white paper with black text&#10;&#10;Description automatically generated">
            <a:extLst>
              <a:ext uri="{FF2B5EF4-FFF2-40B4-BE49-F238E27FC236}">
                <a16:creationId xmlns:a16="http://schemas.microsoft.com/office/drawing/2014/main" id="{76A81673-F5F2-9A14-60AF-50E19B13E0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140" y="2445935"/>
            <a:ext cx="9929720" cy="1966130"/>
          </a:xfrm>
          <a:prstGeom prst="rect">
            <a:avLst/>
          </a:prstGeom>
        </p:spPr>
      </p:pic>
    </p:spTree>
    <p:extLst>
      <p:ext uri="{BB962C8B-B14F-4D97-AF65-F5344CB8AC3E}">
        <p14:creationId xmlns:p14="http://schemas.microsoft.com/office/powerpoint/2010/main" val="683085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68BCB9-561F-2A2C-87C3-3D145819C7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556240-19A2-B83F-AE01-1627B681186F}"/>
              </a:ext>
            </a:extLst>
          </p:cNvPr>
          <p:cNvSpPr>
            <a:spLocks noGrp="1"/>
          </p:cNvSpPr>
          <p:nvPr>
            <p:ph type="title"/>
          </p:nvPr>
        </p:nvSpPr>
        <p:spPr>
          <a:xfrm>
            <a:off x="838200" y="496117"/>
            <a:ext cx="10515600" cy="1342414"/>
          </a:xfrm>
        </p:spPr>
        <p:txBody>
          <a:bodyPr>
            <a:normAutofit/>
          </a:bodyPr>
          <a:lstStyle/>
          <a:p>
            <a:r>
              <a:rPr lang="en-IN" b="1" dirty="0">
                <a:solidFill>
                  <a:srgbClr val="0066FF"/>
                </a:solidFill>
              </a:rPr>
              <a:t>Origin of Graph Neural Networks:</a:t>
            </a:r>
            <a:br>
              <a:rPr lang="en-IN" b="1" dirty="0">
                <a:solidFill>
                  <a:srgbClr val="0066FF"/>
                </a:solidFill>
              </a:rPr>
            </a:br>
            <a:endParaRPr lang="en-IN" b="1" dirty="0">
              <a:solidFill>
                <a:srgbClr val="0066FF"/>
              </a:solidFill>
            </a:endParaRPr>
          </a:p>
        </p:txBody>
      </p:sp>
      <p:sp>
        <p:nvSpPr>
          <p:cNvPr id="3" name="Content Placeholder 2">
            <a:extLst>
              <a:ext uri="{FF2B5EF4-FFF2-40B4-BE49-F238E27FC236}">
                <a16:creationId xmlns:a16="http://schemas.microsoft.com/office/drawing/2014/main" id="{BF9CD583-4535-7AA7-CA71-F2F37A474AE5}"/>
              </a:ext>
            </a:extLst>
          </p:cNvPr>
          <p:cNvSpPr>
            <a:spLocks noGrp="1"/>
          </p:cNvSpPr>
          <p:nvPr>
            <p:ph idx="1"/>
          </p:nvPr>
        </p:nvSpPr>
        <p:spPr>
          <a:xfrm>
            <a:off x="838200" y="1566153"/>
            <a:ext cx="10515600" cy="4610810"/>
          </a:xfrm>
        </p:spPr>
        <p:txBody>
          <a:bodyPr>
            <a:normAutofit/>
          </a:bodyPr>
          <a:lstStyle/>
          <a:p>
            <a:r>
              <a:rPr lang="en-IN" b="1" dirty="0">
                <a:solidFill>
                  <a:schemeClr val="accent1">
                    <a:lumMod val="75000"/>
                  </a:schemeClr>
                </a:solidFill>
              </a:rPr>
              <a:t>Idea of Message Passing on Graphs:</a:t>
            </a:r>
          </a:p>
          <a:p>
            <a:pPr marL="0" indent="0">
              <a:buNone/>
            </a:pPr>
            <a:endParaRPr lang="en-IN" sz="1800" dirty="0">
              <a:solidFill>
                <a:schemeClr val="accent1">
                  <a:lumMod val="75000"/>
                </a:schemeClr>
              </a:solidFill>
            </a:endParaRPr>
          </a:p>
          <a:p>
            <a:pPr marL="0" indent="0">
              <a:buNone/>
            </a:pPr>
            <a:endParaRPr lang="en-US" sz="1800" dirty="0">
              <a:solidFill>
                <a:schemeClr val="accent1">
                  <a:lumMod val="75000"/>
                </a:schemeClr>
              </a:solidFill>
            </a:endParaRPr>
          </a:p>
          <a:p>
            <a:pPr marL="0" indent="0">
              <a:buNone/>
            </a:pPr>
            <a:endParaRPr lang="en-US" sz="1800" dirty="0">
              <a:solidFill>
                <a:schemeClr val="accent1">
                  <a:lumMod val="75000"/>
                </a:schemeClr>
              </a:solidFill>
            </a:endParaRPr>
          </a:p>
          <a:p>
            <a:pPr marL="0" indent="0">
              <a:buNone/>
            </a:pPr>
            <a:endParaRPr lang="en-US" sz="1800" dirty="0">
              <a:solidFill>
                <a:schemeClr val="accent1">
                  <a:lumMod val="75000"/>
                </a:schemeClr>
              </a:solidFill>
            </a:endParaRPr>
          </a:p>
          <a:p>
            <a:pPr marL="0" indent="0">
              <a:buNone/>
            </a:pPr>
            <a:endParaRPr lang="en-US" sz="1800" dirty="0">
              <a:solidFill>
                <a:schemeClr val="accent1">
                  <a:lumMod val="75000"/>
                </a:schemeClr>
              </a:solidFill>
            </a:endParaRPr>
          </a:p>
          <a:p>
            <a:pPr marL="0" indent="0">
              <a:buNone/>
            </a:pPr>
            <a:endParaRPr lang="en-US" sz="1800" dirty="0">
              <a:solidFill>
                <a:schemeClr val="accent1">
                  <a:lumMod val="75000"/>
                </a:schemeClr>
              </a:solidFill>
            </a:endParaRPr>
          </a:p>
          <a:p>
            <a:pPr marL="0" indent="0">
              <a:buNone/>
            </a:pPr>
            <a:endParaRPr lang="en-US" sz="1800" dirty="0">
              <a:solidFill>
                <a:schemeClr val="accent1">
                  <a:lumMod val="75000"/>
                </a:schemeClr>
              </a:solidFill>
            </a:endParaRPr>
          </a:p>
          <a:p>
            <a:pPr marL="0" indent="0">
              <a:buNone/>
            </a:pPr>
            <a:endParaRPr lang="en-US" sz="1800" dirty="0">
              <a:solidFill>
                <a:schemeClr val="accent1">
                  <a:lumMod val="75000"/>
                </a:schemeClr>
              </a:solidFill>
            </a:endParaRPr>
          </a:p>
        </p:txBody>
      </p:sp>
      <p:sp>
        <p:nvSpPr>
          <p:cNvPr id="12" name="Slide Number Placeholder 11">
            <a:extLst>
              <a:ext uri="{FF2B5EF4-FFF2-40B4-BE49-F238E27FC236}">
                <a16:creationId xmlns:a16="http://schemas.microsoft.com/office/drawing/2014/main" id="{A709B17A-EE13-ECEB-2214-5F309FAB1E14}"/>
              </a:ext>
            </a:extLst>
          </p:cNvPr>
          <p:cNvSpPr>
            <a:spLocks noGrp="1"/>
          </p:cNvSpPr>
          <p:nvPr>
            <p:ph type="sldNum" sz="quarter" idx="12"/>
          </p:nvPr>
        </p:nvSpPr>
        <p:spPr/>
        <p:txBody>
          <a:bodyPr/>
          <a:lstStyle/>
          <a:p>
            <a:fld id="{76D3FA05-549D-43FE-B527-70531A14A6CB}" type="slidenum">
              <a:rPr lang="en-IN" smtClean="0"/>
              <a:t>19</a:t>
            </a:fld>
            <a:endParaRPr lang="en-IN"/>
          </a:p>
        </p:txBody>
      </p:sp>
      <p:sp>
        <p:nvSpPr>
          <p:cNvPr id="6" name="Footer Placeholder 4">
            <a:extLst>
              <a:ext uri="{FF2B5EF4-FFF2-40B4-BE49-F238E27FC236}">
                <a16:creationId xmlns:a16="http://schemas.microsoft.com/office/drawing/2014/main" id="{FA170B15-ED8C-CA4F-E5C4-5EC05A17B84B}"/>
              </a:ext>
            </a:extLst>
          </p:cNvPr>
          <p:cNvSpPr>
            <a:spLocks noGrp="1"/>
          </p:cNvSpPr>
          <p:nvPr>
            <p:ph type="ftr" sz="quarter" idx="11"/>
          </p:nvPr>
        </p:nvSpPr>
        <p:spPr>
          <a:xfrm>
            <a:off x="838199" y="6356350"/>
            <a:ext cx="8724089" cy="365125"/>
          </a:xfrm>
        </p:spPr>
        <p:txBody>
          <a:bodyPr/>
          <a:lstStyle/>
          <a:p>
            <a:pPr algn="l"/>
            <a:r>
              <a:rPr lang="en-IN" b="1" i="1" dirty="0"/>
              <a:t>Image: Plaban Bhowmick (AI60007)</a:t>
            </a:r>
          </a:p>
        </p:txBody>
      </p:sp>
      <p:pic>
        <p:nvPicPr>
          <p:cNvPr id="27" name="Picture 26" descr="A diagram of a computer network&#10;&#10;Description automatically generated">
            <a:extLst>
              <a:ext uri="{FF2B5EF4-FFF2-40B4-BE49-F238E27FC236}">
                <a16:creationId xmlns:a16="http://schemas.microsoft.com/office/drawing/2014/main" id="{78EDD82B-3E15-666A-4C53-AF5FA8A43C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1269" y="2361684"/>
            <a:ext cx="6500423" cy="3292125"/>
          </a:xfrm>
          <a:prstGeom prst="rect">
            <a:avLst/>
          </a:prstGeom>
        </p:spPr>
      </p:pic>
    </p:spTree>
    <p:extLst>
      <p:ext uri="{BB962C8B-B14F-4D97-AF65-F5344CB8AC3E}">
        <p14:creationId xmlns:p14="http://schemas.microsoft.com/office/powerpoint/2010/main" val="4061607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C1646-57A6-4E57-7081-A3915608EDB6}"/>
              </a:ext>
            </a:extLst>
          </p:cNvPr>
          <p:cNvSpPr>
            <a:spLocks noGrp="1"/>
          </p:cNvSpPr>
          <p:nvPr>
            <p:ph type="title"/>
          </p:nvPr>
        </p:nvSpPr>
        <p:spPr>
          <a:xfrm>
            <a:off x="935477" y="1682885"/>
            <a:ext cx="10515600" cy="3219855"/>
          </a:xfrm>
        </p:spPr>
        <p:txBody>
          <a:bodyPr>
            <a:normAutofit/>
          </a:bodyPr>
          <a:lstStyle/>
          <a:p>
            <a:pPr algn="ctr"/>
            <a:r>
              <a:rPr lang="en-IN" sz="6000" b="1" dirty="0">
                <a:solidFill>
                  <a:srgbClr val="0066FF"/>
                </a:solidFill>
              </a:rPr>
              <a:t>Why do we need GNNs ?</a:t>
            </a:r>
          </a:p>
        </p:txBody>
      </p:sp>
      <p:sp>
        <p:nvSpPr>
          <p:cNvPr id="4" name="Slide Number Placeholder 3">
            <a:extLst>
              <a:ext uri="{FF2B5EF4-FFF2-40B4-BE49-F238E27FC236}">
                <a16:creationId xmlns:a16="http://schemas.microsoft.com/office/drawing/2014/main" id="{008D4287-6231-19A0-BB27-F11A5ED3F471}"/>
              </a:ext>
            </a:extLst>
          </p:cNvPr>
          <p:cNvSpPr>
            <a:spLocks noGrp="1"/>
          </p:cNvSpPr>
          <p:nvPr>
            <p:ph type="sldNum" sz="quarter" idx="12"/>
          </p:nvPr>
        </p:nvSpPr>
        <p:spPr/>
        <p:txBody>
          <a:bodyPr/>
          <a:lstStyle/>
          <a:p>
            <a:fld id="{76D3FA05-549D-43FE-B527-70531A14A6CB}" type="slidenum">
              <a:rPr lang="en-IN" smtClean="0"/>
              <a:t>2</a:t>
            </a:fld>
            <a:endParaRPr lang="en-IN"/>
          </a:p>
        </p:txBody>
      </p:sp>
    </p:spTree>
    <p:extLst>
      <p:ext uri="{BB962C8B-B14F-4D97-AF65-F5344CB8AC3E}">
        <p14:creationId xmlns:p14="http://schemas.microsoft.com/office/powerpoint/2010/main" val="850309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4A3AF-6FE1-5C85-0586-5D8757FFE6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9F00ED-BA2A-C194-518E-1D1A51F5B80F}"/>
              </a:ext>
            </a:extLst>
          </p:cNvPr>
          <p:cNvSpPr>
            <a:spLocks noGrp="1"/>
          </p:cNvSpPr>
          <p:nvPr>
            <p:ph type="title"/>
          </p:nvPr>
        </p:nvSpPr>
        <p:spPr>
          <a:xfrm>
            <a:off x="838200" y="496117"/>
            <a:ext cx="10515600" cy="1342414"/>
          </a:xfrm>
        </p:spPr>
        <p:txBody>
          <a:bodyPr>
            <a:normAutofit/>
          </a:bodyPr>
          <a:lstStyle/>
          <a:p>
            <a:r>
              <a:rPr lang="en-IN" b="1" dirty="0">
                <a:solidFill>
                  <a:srgbClr val="0066FF"/>
                </a:solidFill>
              </a:rPr>
              <a:t>Origin of Graph Neural Networks:</a:t>
            </a:r>
            <a:br>
              <a:rPr lang="en-IN" b="1" dirty="0">
                <a:solidFill>
                  <a:srgbClr val="0066FF"/>
                </a:solidFill>
              </a:rPr>
            </a:br>
            <a:endParaRPr lang="en-IN" b="1" dirty="0">
              <a:solidFill>
                <a:srgbClr val="0066FF"/>
              </a:solidFill>
            </a:endParaRPr>
          </a:p>
        </p:txBody>
      </p:sp>
      <p:sp>
        <p:nvSpPr>
          <p:cNvPr id="3" name="Content Placeholder 2">
            <a:extLst>
              <a:ext uri="{FF2B5EF4-FFF2-40B4-BE49-F238E27FC236}">
                <a16:creationId xmlns:a16="http://schemas.microsoft.com/office/drawing/2014/main" id="{3F40C611-7C72-0F06-5F10-24FB88E6E08D}"/>
              </a:ext>
            </a:extLst>
          </p:cNvPr>
          <p:cNvSpPr>
            <a:spLocks noGrp="1"/>
          </p:cNvSpPr>
          <p:nvPr>
            <p:ph idx="1"/>
          </p:nvPr>
        </p:nvSpPr>
        <p:spPr>
          <a:xfrm>
            <a:off x="838200" y="1566153"/>
            <a:ext cx="10515600" cy="4610810"/>
          </a:xfrm>
        </p:spPr>
        <p:txBody>
          <a:bodyPr>
            <a:normAutofit/>
          </a:bodyPr>
          <a:lstStyle/>
          <a:p>
            <a:r>
              <a:rPr lang="en-IN" b="1" dirty="0">
                <a:solidFill>
                  <a:schemeClr val="accent1">
                    <a:lumMod val="75000"/>
                  </a:schemeClr>
                </a:solidFill>
              </a:rPr>
              <a:t>Idea of Message Passing on Graphs:</a:t>
            </a:r>
          </a:p>
          <a:p>
            <a:pPr marL="0" indent="0">
              <a:buNone/>
            </a:pPr>
            <a:r>
              <a:rPr lang="en-US" sz="2000" dirty="0">
                <a:solidFill>
                  <a:schemeClr val="accent1">
                    <a:lumMod val="75000"/>
                  </a:schemeClr>
                </a:solidFill>
              </a:rPr>
              <a:t>The core of GNNs lies in the message passing mechanism, which allows nodes to iteratively update their representations by exchanging messages with their neighbors. The message passing process can be formulated as:</a:t>
            </a:r>
          </a:p>
          <a:p>
            <a:pPr marL="0" indent="0">
              <a:buNone/>
            </a:pPr>
            <a:endParaRPr lang="en-IN" sz="2000" dirty="0">
              <a:solidFill>
                <a:schemeClr val="accent1">
                  <a:lumMod val="75000"/>
                </a:schemeClr>
              </a:solidFill>
            </a:endParaRPr>
          </a:p>
          <a:p>
            <a:pPr marL="0" indent="0">
              <a:buNone/>
            </a:pPr>
            <a:endParaRPr lang="en-IN" sz="1800" dirty="0">
              <a:solidFill>
                <a:schemeClr val="accent1">
                  <a:lumMod val="75000"/>
                </a:schemeClr>
              </a:solidFill>
            </a:endParaRPr>
          </a:p>
          <a:p>
            <a:pPr marL="0" indent="0">
              <a:buNone/>
            </a:pPr>
            <a:endParaRPr lang="en-US" sz="1800" dirty="0">
              <a:solidFill>
                <a:schemeClr val="accent1">
                  <a:lumMod val="75000"/>
                </a:schemeClr>
              </a:solidFill>
            </a:endParaRPr>
          </a:p>
          <a:p>
            <a:pPr marL="0" indent="0">
              <a:buNone/>
            </a:pPr>
            <a:endParaRPr lang="en-US" sz="1800" dirty="0">
              <a:solidFill>
                <a:schemeClr val="accent1">
                  <a:lumMod val="75000"/>
                </a:schemeClr>
              </a:solidFill>
            </a:endParaRPr>
          </a:p>
          <a:p>
            <a:pPr marL="0" indent="0">
              <a:buNone/>
            </a:pPr>
            <a:endParaRPr lang="en-US" sz="1800" dirty="0">
              <a:solidFill>
                <a:schemeClr val="accent1">
                  <a:lumMod val="75000"/>
                </a:schemeClr>
              </a:solidFill>
            </a:endParaRPr>
          </a:p>
          <a:p>
            <a:pPr marL="0" indent="0">
              <a:buNone/>
            </a:pPr>
            <a:endParaRPr lang="en-US" sz="1800" dirty="0">
              <a:solidFill>
                <a:schemeClr val="accent1">
                  <a:lumMod val="75000"/>
                </a:schemeClr>
              </a:solidFill>
            </a:endParaRPr>
          </a:p>
          <a:p>
            <a:pPr marL="0" indent="0">
              <a:buNone/>
            </a:pPr>
            <a:endParaRPr lang="en-US" sz="1800" dirty="0">
              <a:solidFill>
                <a:schemeClr val="accent1">
                  <a:lumMod val="75000"/>
                </a:schemeClr>
              </a:solidFill>
            </a:endParaRPr>
          </a:p>
          <a:p>
            <a:pPr marL="0" indent="0">
              <a:buNone/>
            </a:pPr>
            <a:endParaRPr lang="en-US" sz="1800" dirty="0">
              <a:solidFill>
                <a:schemeClr val="accent1">
                  <a:lumMod val="75000"/>
                </a:schemeClr>
              </a:solidFill>
            </a:endParaRPr>
          </a:p>
          <a:p>
            <a:pPr marL="0" indent="0">
              <a:buNone/>
            </a:pPr>
            <a:endParaRPr lang="en-US" sz="1800" dirty="0">
              <a:solidFill>
                <a:schemeClr val="accent1">
                  <a:lumMod val="75000"/>
                </a:schemeClr>
              </a:solidFill>
            </a:endParaRPr>
          </a:p>
        </p:txBody>
      </p:sp>
      <p:sp>
        <p:nvSpPr>
          <p:cNvPr id="12" name="Slide Number Placeholder 11">
            <a:extLst>
              <a:ext uri="{FF2B5EF4-FFF2-40B4-BE49-F238E27FC236}">
                <a16:creationId xmlns:a16="http://schemas.microsoft.com/office/drawing/2014/main" id="{6762180D-027A-9A5A-4BB4-54597565B1BE}"/>
              </a:ext>
            </a:extLst>
          </p:cNvPr>
          <p:cNvSpPr>
            <a:spLocks noGrp="1"/>
          </p:cNvSpPr>
          <p:nvPr>
            <p:ph type="sldNum" sz="quarter" idx="12"/>
          </p:nvPr>
        </p:nvSpPr>
        <p:spPr/>
        <p:txBody>
          <a:bodyPr/>
          <a:lstStyle/>
          <a:p>
            <a:fld id="{76D3FA05-549D-43FE-B527-70531A14A6CB}" type="slidenum">
              <a:rPr lang="en-IN" smtClean="0"/>
              <a:t>20</a:t>
            </a:fld>
            <a:endParaRPr lang="en-IN"/>
          </a:p>
        </p:txBody>
      </p:sp>
      <p:sp>
        <p:nvSpPr>
          <p:cNvPr id="6" name="Footer Placeholder 4">
            <a:extLst>
              <a:ext uri="{FF2B5EF4-FFF2-40B4-BE49-F238E27FC236}">
                <a16:creationId xmlns:a16="http://schemas.microsoft.com/office/drawing/2014/main" id="{924FBBB8-C293-E0D3-4BE5-4A101A0134B8}"/>
              </a:ext>
            </a:extLst>
          </p:cNvPr>
          <p:cNvSpPr>
            <a:spLocks noGrp="1"/>
          </p:cNvSpPr>
          <p:nvPr>
            <p:ph type="ftr" sz="quarter" idx="11"/>
          </p:nvPr>
        </p:nvSpPr>
        <p:spPr>
          <a:xfrm>
            <a:off x="838199" y="6356350"/>
            <a:ext cx="8724089" cy="365125"/>
          </a:xfrm>
        </p:spPr>
        <p:txBody>
          <a:bodyPr/>
          <a:lstStyle/>
          <a:p>
            <a:pPr algn="l"/>
            <a:r>
              <a:rPr lang="en-IN" b="1" i="1" dirty="0"/>
              <a:t>Image: https://www.sciencedirect.com/science/article/pii/S2666651021000012</a:t>
            </a:r>
          </a:p>
        </p:txBody>
      </p:sp>
      <p:pic>
        <p:nvPicPr>
          <p:cNvPr id="5" name="Picture 4" descr="A white sheet with black text&#10;&#10;Description automatically generated">
            <a:extLst>
              <a:ext uri="{FF2B5EF4-FFF2-40B4-BE49-F238E27FC236}">
                <a16:creationId xmlns:a16="http://schemas.microsoft.com/office/drawing/2014/main" id="{E511C8CD-09CB-83D3-B803-59E3B6169E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550" y="3657600"/>
            <a:ext cx="11293819" cy="2159147"/>
          </a:xfrm>
          <a:prstGeom prst="rect">
            <a:avLst/>
          </a:prstGeom>
        </p:spPr>
      </p:pic>
    </p:spTree>
    <p:extLst>
      <p:ext uri="{BB962C8B-B14F-4D97-AF65-F5344CB8AC3E}">
        <p14:creationId xmlns:p14="http://schemas.microsoft.com/office/powerpoint/2010/main" val="3187557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68BCB9-561F-2A2C-87C3-3D145819C7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556240-19A2-B83F-AE01-1627B681186F}"/>
              </a:ext>
            </a:extLst>
          </p:cNvPr>
          <p:cNvSpPr>
            <a:spLocks noGrp="1"/>
          </p:cNvSpPr>
          <p:nvPr>
            <p:ph type="title"/>
          </p:nvPr>
        </p:nvSpPr>
        <p:spPr>
          <a:xfrm>
            <a:off x="838200" y="496117"/>
            <a:ext cx="10515600" cy="1342414"/>
          </a:xfrm>
        </p:spPr>
        <p:txBody>
          <a:bodyPr>
            <a:normAutofit fontScale="90000"/>
          </a:bodyPr>
          <a:lstStyle/>
          <a:p>
            <a:r>
              <a:rPr lang="en-IN" b="1" dirty="0">
                <a:solidFill>
                  <a:srgbClr val="0066FF"/>
                </a:solidFill>
              </a:rPr>
              <a:t>Example of GNNs: Initializing Node Embeddings</a:t>
            </a:r>
            <a:br>
              <a:rPr lang="en-IN" b="1" dirty="0">
                <a:solidFill>
                  <a:srgbClr val="0066FF"/>
                </a:solidFill>
              </a:rPr>
            </a:br>
            <a:endParaRPr lang="en-IN" b="1" dirty="0">
              <a:solidFill>
                <a:srgbClr val="0066FF"/>
              </a:solidFill>
            </a:endParaRPr>
          </a:p>
        </p:txBody>
      </p:sp>
      <p:sp>
        <p:nvSpPr>
          <p:cNvPr id="3" name="Content Placeholder 2">
            <a:extLst>
              <a:ext uri="{FF2B5EF4-FFF2-40B4-BE49-F238E27FC236}">
                <a16:creationId xmlns:a16="http://schemas.microsoft.com/office/drawing/2014/main" id="{BF9CD583-4535-7AA7-CA71-F2F37A474AE5}"/>
              </a:ext>
            </a:extLst>
          </p:cNvPr>
          <p:cNvSpPr>
            <a:spLocks noGrp="1"/>
          </p:cNvSpPr>
          <p:nvPr>
            <p:ph idx="1"/>
          </p:nvPr>
        </p:nvSpPr>
        <p:spPr>
          <a:xfrm>
            <a:off x="838200" y="1566153"/>
            <a:ext cx="10515600" cy="4610810"/>
          </a:xfrm>
        </p:spPr>
        <p:txBody>
          <a:bodyPr>
            <a:normAutofit/>
          </a:bodyPr>
          <a:lstStyle/>
          <a:p>
            <a:r>
              <a:rPr lang="en-IN" b="1" dirty="0">
                <a:solidFill>
                  <a:schemeClr val="accent1">
                    <a:lumMod val="75000"/>
                  </a:schemeClr>
                </a:solidFill>
              </a:rPr>
              <a:t>Example of Message Passing on Graphs:</a:t>
            </a:r>
          </a:p>
          <a:p>
            <a:pPr marL="0" indent="0">
              <a:buNone/>
            </a:pPr>
            <a:endParaRPr lang="en-IN" sz="1800" dirty="0">
              <a:solidFill>
                <a:schemeClr val="accent1">
                  <a:lumMod val="75000"/>
                </a:schemeClr>
              </a:solidFill>
            </a:endParaRPr>
          </a:p>
          <a:p>
            <a:pPr marL="0" indent="0">
              <a:buNone/>
            </a:pPr>
            <a:endParaRPr lang="en-US" sz="1800" dirty="0">
              <a:solidFill>
                <a:schemeClr val="accent1">
                  <a:lumMod val="75000"/>
                </a:schemeClr>
              </a:solidFill>
            </a:endParaRPr>
          </a:p>
          <a:p>
            <a:pPr marL="0" indent="0">
              <a:buNone/>
            </a:pPr>
            <a:endParaRPr lang="en-US" sz="1800" dirty="0">
              <a:solidFill>
                <a:schemeClr val="accent1">
                  <a:lumMod val="75000"/>
                </a:schemeClr>
              </a:solidFill>
            </a:endParaRPr>
          </a:p>
          <a:p>
            <a:pPr marL="0" indent="0">
              <a:buNone/>
            </a:pPr>
            <a:endParaRPr lang="en-US" sz="1800" dirty="0">
              <a:solidFill>
                <a:schemeClr val="accent1">
                  <a:lumMod val="75000"/>
                </a:schemeClr>
              </a:solidFill>
            </a:endParaRPr>
          </a:p>
          <a:p>
            <a:pPr marL="0" indent="0">
              <a:buNone/>
            </a:pPr>
            <a:endParaRPr lang="en-US" sz="1800" dirty="0">
              <a:solidFill>
                <a:schemeClr val="accent1">
                  <a:lumMod val="75000"/>
                </a:schemeClr>
              </a:solidFill>
            </a:endParaRPr>
          </a:p>
          <a:p>
            <a:pPr marL="0" indent="0">
              <a:buNone/>
            </a:pPr>
            <a:endParaRPr lang="en-US" sz="1800" dirty="0">
              <a:solidFill>
                <a:schemeClr val="accent1">
                  <a:lumMod val="75000"/>
                </a:schemeClr>
              </a:solidFill>
            </a:endParaRPr>
          </a:p>
          <a:p>
            <a:pPr marL="0" indent="0">
              <a:buNone/>
            </a:pPr>
            <a:endParaRPr lang="en-US" sz="1800" dirty="0">
              <a:solidFill>
                <a:schemeClr val="accent1">
                  <a:lumMod val="75000"/>
                </a:schemeClr>
              </a:solidFill>
            </a:endParaRPr>
          </a:p>
          <a:p>
            <a:pPr marL="0" indent="0">
              <a:buNone/>
            </a:pPr>
            <a:endParaRPr lang="en-US" sz="1800" dirty="0">
              <a:solidFill>
                <a:schemeClr val="accent1">
                  <a:lumMod val="75000"/>
                </a:schemeClr>
              </a:solidFill>
            </a:endParaRPr>
          </a:p>
        </p:txBody>
      </p:sp>
      <p:sp>
        <p:nvSpPr>
          <p:cNvPr id="12" name="Slide Number Placeholder 11">
            <a:extLst>
              <a:ext uri="{FF2B5EF4-FFF2-40B4-BE49-F238E27FC236}">
                <a16:creationId xmlns:a16="http://schemas.microsoft.com/office/drawing/2014/main" id="{A709B17A-EE13-ECEB-2214-5F309FAB1E14}"/>
              </a:ext>
            </a:extLst>
          </p:cNvPr>
          <p:cNvSpPr>
            <a:spLocks noGrp="1"/>
          </p:cNvSpPr>
          <p:nvPr>
            <p:ph type="sldNum" sz="quarter" idx="12"/>
          </p:nvPr>
        </p:nvSpPr>
        <p:spPr/>
        <p:txBody>
          <a:bodyPr/>
          <a:lstStyle/>
          <a:p>
            <a:fld id="{76D3FA05-549D-43FE-B527-70531A14A6CB}" type="slidenum">
              <a:rPr lang="en-IN" smtClean="0"/>
              <a:t>21</a:t>
            </a:fld>
            <a:endParaRPr lang="en-IN"/>
          </a:p>
        </p:txBody>
      </p:sp>
      <p:sp>
        <p:nvSpPr>
          <p:cNvPr id="6" name="Footer Placeholder 4">
            <a:extLst>
              <a:ext uri="{FF2B5EF4-FFF2-40B4-BE49-F238E27FC236}">
                <a16:creationId xmlns:a16="http://schemas.microsoft.com/office/drawing/2014/main" id="{FA170B15-ED8C-CA4F-E5C4-5EC05A17B84B}"/>
              </a:ext>
            </a:extLst>
          </p:cNvPr>
          <p:cNvSpPr>
            <a:spLocks noGrp="1"/>
          </p:cNvSpPr>
          <p:nvPr>
            <p:ph type="ftr" sz="quarter" idx="11"/>
          </p:nvPr>
        </p:nvSpPr>
        <p:spPr>
          <a:xfrm>
            <a:off x="838199" y="6356350"/>
            <a:ext cx="8724089" cy="365125"/>
          </a:xfrm>
        </p:spPr>
        <p:txBody>
          <a:bodyPr/>
          <a:lstStyle/>
          <a:p>
            <a:pPr algn="l"/>
            <a:r>
              <a:rPr lang="en-IN" b="1" i="1" dirty="0"/>
              <a:t>Image: Kyoto University  [</a:t>
            </a:r>
            <a:r>
              <a:rPr lang="en-IN" b="1" i="1" dirty="0" err="1"/>
              <a:t>Ryoma</a:t>
            </a:r>
            <a:r>
              <a:rPr lang="en-IN" b="1" i="1" dirty="0"/>
              <a:t> Sato]</a:t>
            </a:r>
          </a:p>
        </p:txBody>
      </p:sp>
      <p:pic>
        <p:nvPicPr>
          <p:cNvPr id="5" name="Picture 4" descr="A diagram of a network&#10;&#10;Description automatically generated">
            <a:extLst>
              <a:ext uri="{FF2B5EF4-FFF2-40B4-BE49-F238E27FC236}">
                <a16:creationId xmlns:a16="http://schemas.microsoft.com/office/drawing/2014/main" id="{A4D63054-3659-C28E-1295-C5ACA390B3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2699" y="2099301"/>
            <a:ext cx="7935087" cy="4257049"/>
          </a:xfrm>
          <a:prstGeom prst="rect">
            <a:avLst/>
          </a:prstGeom>
        </p:spPr>
      </p:pic>
    </p:spTree>
    <p:extLst>
      <p:ext uri="{BB962C8B-B14F-4D97-AF65-F5344CB8AC3E}">
        <p14:creationId xmlns:p14="http://schemas.microsoft.com/office/powerpoint/2010/main" val="1680021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68BCB9-561F-2A2C-87C3-3D145819C7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556240-19A2-B83F-AE01-1627B681186F}"/>
              </a:ext>
            </a:extLst>
          </p:cNvPr>
          <p:cNvSpPr>
            <a:spLocks noGrp="1"/>
          </p:cNvSpPr>
          <p:nvPr>
            <p:ph type="title"/>
          </p:nvPr>
        </p:nvSpPr>
        <p:spPr>
          <a:xfrm>
            <a:off x="838200" y="496117"/>
            <a:ext cx="10515600" cy="1342414"/>
          </a:xfrm>
        </p:spPr>
        <p:txBody>
          <a:bodyPr>
            <a:normAutofit/>
          </a:bodyPr>
          <a:lstStyle/>
          <a:p>
            <a:r>
              <a:rPr lang="en-IN" b="1" dirty="0">
                <a:solidFill>
                  <a:srgbClr val="0066FF"/>
                </a:solidFill>
              </a:rPr>
              <a:t>Example of GNNs: Aggregate features</a:t>
            </a:r>
            <a:br>
              <a:rPr lang="en-IN" b="1" dirty="0">
                <a:solidFill>
                  <a:srgbClr val="0066FF"/>
                </a:solidFill>
              </a:rPr>
            </a:br>
            <a:endParaRPr lang="en-IN" b="1" dirty="0">
              <a:solidFill>
                <a:srgbClr val="0066FF"/>
              </a:solidFill>
            </a:endParaRPr>
          </a:p>
        </p:txBody>
      </p:sp>
      <p:sp>
        <p:nvSpPr>
          <p:cNvPr id="3" name="Content Placeholder 2">
            <a:extLst>
              <a:ext uri="{FF2B5EF4-FFF2-40B4-BE49-F238E27FC236}">
                <a16:creationId xmlns:a16="http://schemas.microsoft.com/office/drawing/2014/main" id="{BF9CD583-4535-7AA7-CA71-F2F37A474AE5}"/>
              </a:ext>
            </a:extLst>
          </p:cNvPr>
          <p:cNvSpPr>
            <a:spLocks noGrp="1"/>
          </p:cNvSpPr>
          <p:nvPr>
            <p:ph idx="1"/>
          </p:nvPr>
        </p:nvSpPr>
        <p:spPr>
          <a:xfrm>
            <a:off x="838200" y="1566153"/>
            <a:ext cx="10515600" cy="4610810"/>
          </a:xfrm>
        </p:spPr>
        <p:txBody>
          <a:bodyPr>
            <a:normAutofit/>
          </a:bodyPr>
          <a:lstStyle/>
          <a:p>
            <a:r>
              <a:rPr lang="en-IN" b="1" dirty="0">
                <a:solidFill>
                  <a:schemeClr val="accent1">
                    <a:lumMod val="75000"/>
                  </a:schemeClr>
                </a:solidFill>
              </a:rPr>
              <a:t>Example of Message Passing on Graphs:</a:t>
            </a:r>
          </a:p>
          <a:p>
            <a:pPr marL="0" indent="0">
              <a:buNone/>
            </a:pPr>
            <a:endParaRPr lang="en-IN" sz="1800" dirty="0">
              <a:solidFill>
                <a:schemeClr val="accent1">
                  <a:lumMod val="75000"/>
                </a:schemeClr>
              </a:solidFill>
            </a:endParaRPr>
          </a:p>
          <a:p>
            <a:pPr marL="0" indent="0">
              <a:buNone/>
            </a:pPr>
            <a:endParaRPr lang="en-US" sz="1800" dirty="0">
              <a:solidFill>
                <a:schemeClr val="accent1">
                  <a:lumMod val="75000"/>
                </a:schemeClr>
              </a:solidFill>
            </a:endParaRPr>
          </a:p>
          <a:p>
            <a:pPr marL="0" indent="0">
              <a:buNone/>
            </a:pPr>
            <a:endParaRPr lang="en-US" sz="1800" dirty="0">
              <a:solidFill>
                <a:schemeClr val="accent1">
                  <a:lumMod val="75000"/>
                </a:schemeClr>
              </a:solidFill>
            </a:endParaRPr>
          </a:p>
          <a:p>
            <a:pPr marL="0" indent="0">
              <a:buNone/>
            </a:pPr>
            <a:endParaRPr lang="en-US" sz="1800" dirty="0">
              <a:solidFill>
                <a:schemeClr val="accent1">
                  <a:lumMod val="75000"/>
                </a:schemeClr>
              </a:solidFill>
            </a:endParaRPr>
          </a:p>
          <a:p>
            <a:pPr marL="0" indent="0">
              <a:buNone/>
            </a:pPr>
            <a:endParaRPr lang="en-US" sz="1800" dirty="0">
              <a:solidFill>
                <a:schemeClr val="accent1">
                  <a:lumMod val="75000"/>
                </a:schemeClr>
              </a:solidFill>
            </a:endParaRPr>
          </a:p>
          <a:p>
            <a:pPr marL="0" indent="0">
              <a:buNone/>
            </a:pPr>
            <a:endParaRPr lang="en-US" sz="1800" dirty="0">
              <a:solidFill>
                <a:schemeClr val="accent1">
                  <a:lumMod val="75000"/>
                </a:schemeClr>
              </a:solidFill>
            </a:endParaRPr>
          </a:p>
          <a:p>
            <a:pPr marL="0" indent="0">
              <a:buNone/>
            </a:pPr>
            <a:endParaRPr lang="en-US" sz="1800" dirty="0">
              <a:solidFill>
                <a:schemeClr val="accent1">
                  <a:lumMod val="75000"/>
                </a:schemeClr>
              </a:solidFill>
            </a:endParaRPr>
          </a:p>
          <a:p>
            <a:pPr marL="0" indent="0">
              <a:buNone/>
            </a:pPr>
            <a:endParaRPr lang="en-US" sz="1800" dirty="0">
              <a:solidFill>
                <a:schemeClr val="accent1">
                  <a:lumMod val="75000"/>
                </a:schemeClr>
              </a:solidFill>
            </a:endParaRPr>
          </a:p>
        </p:txBody>
      </p:sp>
      <p:sp>
        <p:nvSpPr>
          <p:cNvPr id="12" name="Slide Number Placeholder 11">
            <a:extLst>
              <a:ext uri="{FF2B5EF4-FFF2-40B4-BE49-F238E27FC236}">
                <a16:creationId xmlns:a16="http://schemas.microsoft.com/office/drawing/2014/main" id="{A709B17A-EE13-ECEB-2214-5F309FAB1E14}"/>
              </a:ext>
            </a:extLst>
          </p:cNvPr>
          <p:cNvSpPr>
            <a:spLocks noGrp="1"/>
          </p:cNvSpPr>
          <p:nvPr>
            <p:ph type="sldNum" sz="quarter" idx="12"/>
          </p:nvPr>
        </p:nvSpPr>
        <p:spPr/>
        <p:txBody>
          <a:bodyPr/>
          <a:lstStyle/>
          <a:p>
            <a:fld id="{76D3FA05-549D-43FE-B527-70531A14A6CB}" type="slidenum">
              <a:rPr lang="en-IN" smtClean="0"/>
              <a:t>22</a:t>
            </a:fld>
            <a:endParaRPr lang="en-IN"/>
          </a:p>
        </p:txBody>
      </p:sp>
      <p:sp>
        <p:nvSpPr>
          <p:cNvPr id="6" name="Footer Placeholder 4">
            <a:extLst>
              <a:ext uri="{FF2B5EF4-FFF2-40B4-BE49-F238E27FC236}">
                <a16:creationId xmlns:a16="http://schemas.microsoft.com/office/drawing/2014/main" id="{FA170B15-ED8C-CA4F-E5C4-5EC05A17B84B}"/>
              </a:ext>
            </a:extLst>
          </p:cNvPr>
          <p:cNvSpPr>
            <a:spLocks noGrp="1"/>
          </p:cNvSpPr>
          <p:nvPr>
            <p:ph type="ftr" sz="quarter" idx="11"/>
          </p:nvPr>
        </p:nvSpPr>
        <p:spPr>
          <a:xfrm>
            <a:off x="838199" y="6356350"/>
            <a:ext cx="8724089" cy="365125"/>
          </a:xfrm>
        </p:spPr>
        <p:txBody>
          <a:bodyPr/>
          <a:lstStyle/>
          <a:p>
            <a:pPr algn="l"/>
            <a:r>
              <a:rPr lang="en-IN" b="1" i="1" dirty="0"/>
              <a:t>Image: Kyoto University  [</a:t>
            </a:r>
            <a:r>
              <a:rPr lang="en-IN" b="1" i="1" dirty="0" err="1"/>
              <a:t>Ryoma</a:t>
            </a:r>
            <a:r>
              <a:rPr lang="en-IN" b="1" i="1" dirty="0"/>
              <a:t> Sato]</a:t>
            </a:r>
          </a:p>
        </p:txBody>
      </p:sp>
      <p:pic>
        <p:nvPicPr>
          <p:cNvPr id="7" name="Picture 6" descr="A diagram of a triangle with lines and arrows&#10;&#10;Description automatically generated">
            <a:extLst>
              <a:ext uri="{FF2B5EF4-FFF2-40B4-BE49-F238E27FC236}">
                <a16:creationId xmlns:a16="http://schemas.microsoft.com/office/drawing/2014/main" id="{3DEEA70A-980A-1841-CE26-805C5D3122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5206" y="2295104"/>
            <a:ext cx="8465177" cy="3881859"/>
          </a:xfrm>
          <a:prstGeom prst="rect">
            <a:avLst/>
          </a:prstGeom>
        </p:spPr>
      </p:pic>
    </p:spTree>
    <p:extLst>
      <p:ext uri="{BB962C8B-B14F-4D97-AF65-F5344CB8AC3E}">
        <p14:creationId xmlns:p14="http://schemas.microsoft.com/office/powerpoint/2010/main" val="2915443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5BE42-AAC4-6519-0E8D-7F217DDEFD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67B8D4-FCE2-3EE0-659B-30A5922103A7}"/>
              </a:ext>
            </a:extLst>
          </p:cNvPr>
          <p:cNvSpPr>
            <a:spLocks noGrp="1"/>
          </p:cNvSpPr>
          <p:nvPr>
            <p:ph type="title"/>
          </p:nvPr>
        </p:nvSpPr>
        <p:spPr>
          <a:xfrm>
            <a:off x="916022" y="1721796"/>
            <a:ext cx="10515600" cy="3219855"/>
          </a:xfrm>
        </p:spPr>
        <p:txBody>
          <a:bodyPr>
            <a:normAutofit/>
          </a:bodyPr>
          <a:lstStyle/>
          <a:p>
            <a:pPr algn="ctr"/>
            <a:r>
              <a:rPr lang="en-IN" sz="6000" b="1" dirty="0">
                <a:solidFill>
                  <a:srgbClr val="0066FF"/>
                </a:solidFill>
              </a:rPr>
              <a:t>Where to use GNNs ?</a:t>
            </a:r>
          </a:p>
        </p:txBody>
      </p:sp>
      <p:sp>
        <p:nvSpPr>
          <p:cNvPr id="4" name="Slide Number Placeholder 3">
            <a:extLst>
              <a:ext uri="{FF2B5EF4-FFF2-40B4-BE49-F238E27FC236}">
                <a16:creationId xmlns:a16="http://schemas.microsoft.com/office/drawing/2014/main" id="{0AA04556-EB7C-DE59-4BB8-A91D204C824B}"/>
              </a:ext>
            </a:extLst>
          </p:cNvPr>
          <p:cNvSpPr>
            <a:spLocks noGrp="1"/>
          </p:cNvSpPr>
          <p:nvPr>
            <p:ph type="sldNum" sz="quarter" idx="12"/>
          </p:nvPr>
        </p:nvSpPr>
        <p:spPr/>
        <p:txBody>
          <a:bodyPr/>
          <a:lstStyle/>
          <a:p>
            <a:fld id="{76D3FA05-549D-43FE-B527-70531A14A6CB}" type="slidenum">
              <a:rPr lang="en-IN" smtClean="0"/>
              <a:t>23</a:t>
            </a:fld>
            <a:endParaRPr lang="en-IN"/>
          </a:p>
        </p:txBody>
      </p:sp>
    </p:spTree>
    <p:extLst>
      <p:ext uri="{BB962C8B-B14F-4D97-AF65-F5344CB8AC3E}">
        <p14:creationId xmlns:p14="http://schemas.microsoft.com/office/powerpoint/2010/main" val="612335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0D7DA-F947-3958-7257-1A27B1705E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C5F68A-461D-04E3-CFBA-2068B057DE32}"/>
              </a:ext>
            </a:extLst>
          </p:cNvPr>
          <p:cNvSpPr>
            <a:spLocks noGrp="1"/>
          </p:cNvSpPr>
          <p:nvPr>
            <p:ph type="title"/>
          </p:nvPr>
        </p:nvSpPr>
        <p:spPr>
          <a:xfrm>
            <a:off x="838200" y="496117"/>
            <a:ext cx="10515600" cy="1342414"/>
          </a:xfrm>
        </p:spPr>
        <p:txBody>
          <a:bodyPr>
            <a:normAutofit/>
          </a:bodyPr>
          <a:lstStyle/>
          <a:p>
            <a:r>
              <a:rPr lang="en-IN" b="1">
                <a:solidFill>
                  <a:srgbClr val="0066FF"/>
                </a:solidFill>
              </a:rPr>
              <a:t>What GNNs can do ?</a:t>
            </a:r>
            <a:br>
              <a:rPr lang="en-IN" b="1">
                <a:solidFill>
                  <a:srgbClr val="0066FF"/>
                </a:solidFill>
              </a:rPr>
            </a:br>
            <a:endParaRPr lang="en-IN" b="1" dirty="0">
              <a:solidFill>
                <a:srgbClr val="0066FF"/>
              </a:solidFill>
            </a:endParaRPr>
          </a:p>
        </p:txBody>
      </p:sp>
      <p:pic>
        <p:nvPicPr>
          <p:cNvPr id="7" name="Content Placeholder 6">
            <a:extLst>
              <a:ext uri="{FF2B5EF4-FFF2-40B4-BE49-F238E27FC236}">
                <a16:creationId xmlns:a16="http://schemas.microsoft.com/office/drawing/2014/main" id="{D9F006F1-CB2A-3877-F048-930B71B075C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0140" y="1692404"/>
            <a:ext cx="10371719" cy="4359018"/>
          </a:xfrm>
        </p:spPr>
      </p:pic>
      <p:sp>
        <p:nvSpPr>
          <p:cNvPr id="12" name="Slide Number Placeholder 11">
            <a:extLst>
              <a:ext uri="{FF2B5EF4-FFF2-40B4-BE49-F238E27FC236}">
                <a16:creationId xmlns:a16="http://schemas.microsoft.com/office/drawing/2014/main" id="{CA7259E9-2DFF-496B-90CF-F45D770A2D14}"/>
              </a:ext>
            </a:extLst>
          </p:cNvPr>
          <p:cNvSpPr>
            <a:spLocks noGrp="1"/>
          </p:cNvSpPr>
          <p:nvPr>
            <p:ph type="sldNum" sz="quarter" idx="12"/>
          </p:nvPr>
        </p:nvSpPr>
        <p:spPr/>
        <p:txBody>
          <a:bodyPr/>
          <a:lstStyle/>
          <a:p>
            <a:fld id="{76D3FA05-549D-43FE-B527-70531A14A6CB}" type="slidenum">
              <a:rPr lang="en-IN" smtClean="0"/>
              <a:t>24</a:t>
            </a:fld>
            <a:endParaRPr lang="en-IN"/>
          </a:p>
        </p:txBody>
      </p:sp>
      <p:sp>
        <p:nvSpPr>
          <p:cNvPr id="6" name="Footer Placeholder 4">
            <a:extLst>
              <a:ext uri="{FF2B5EF4-FFF2-40B4-BE49-F238E27FC236}">
                <a16:creationId xmlns:a16="http://schemas.microsoft.com/office/drawing/2014/main" id="{36BAE757-4D91-F23C-2769-69A3DB86B67B}"/>
              </a:ext>
            </a:extLst>
          </p:cNvPr>
          <p:cNvSpPr>
            <a:spLocks noGrp="1"/>
          </p:cNvSpPr>
          <p:nvPr>
            <p:ph type="ftr" sz="quarter" idx="11"/>
          </p:nvPr>
        </p:nvSpPr>
        <p:spPr>
          <a:xfrm>
            <a:off x="838199" y="6356350"/>
            <a:ext cx="8724089" cy="365125"/>
          </a:xfrm>
        </p:spPr>
        <p:txBody>
          <a:bodyPr/>
          <a:lstStyle/>
          <a:p>
            <a:pPr algn="l"/>
            <a:r>
              <a:rPr lang="en-IN" b="1" i="1"/>
              <a:t>Image: </a:t>
            </a:r>
            <a:r>
              <a:rPr lang="en-IN" b="1" i="1">
                <a:hlinkClick r:id="rId3"/>
              </a:rPr>
              <a:t>https://petar-v.com/talks/GNN-Wednesday.pdf</a:t>
            </a:r>
            <a:r>
              <a:rPr lang="en-IN" b="1" i="1"/>
              <a:t> [theoretical foundations of GNNs]</a:t>
            </a:r>
            <a:endParaRPr lang="en-IN" b="1" i="1" dirty="0"/>
          </a:p>
        </p:txBody>
      </p:sp>
    </p:spTree>
    <p:extLst>
      <p:ext uri="{BB962C8B-B14F-4D97-AF65-F5344CB8AC3E}">
        <p14:creationId xmlns:p14="http://schemas.microsoft.com/office/powerpoint/2010/main" val="15911834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55E47-FAC5-9C68-FA8A-C6AADD0FA5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292EBC-0E6F-BE07-0D63-B44CEC10B664}"/>
              </a:ext>
            </a:extLst>
          </p:cNvPr>
          <p:cNvSpPr>
            <a:spLocks noGrp="1"/>
          </p:cNvSpPr>
          <p:nvPr>
            <p:ph type="title"/>
          </p:nvPr>
        </p:nvSpPr>
        <p:spPr>
          <a:xfrm>
            <a:off x="916022" y="1721796"/>
            <a:ext cx="10515600" cy="3219855"/>
          </a:xfrm>
        </p:spPr>
        <p:txBody>
          <a:bodyPr>
            <a:normAutofit/>
          </a:bodyPr>
          <a:lstStyle/>
          <a:p>
            <a:pPr algn="ctr"/>
            <a:r>
              <a:rPr lang="en-IN" sz="6000" b="1" dirty="0">
                <a:solidFill>
                  <a:srgbClr val="0066FF"/>
                </a:solidFill>
              </a:rPr>
              <a:t>What are some of the Most used GNN Architectures ?</a:t>
            </a:r>
          </a:p>
        </p:txBody>
      </p:sp>
      <p:sp>
        <p:nvSpPr>
          <p:cNvPr id="4" name="Slide Number Placeholder 3">
            <a:extLst>
              <a:ext uri="{FF2B5EF4-FFF2-40B4-BE49-F238E27FC236}">
                <a16:creationId xmlns:a16="http://schemas.microsoft.com/office/drawing/2014/main" id="{721C07A6-0E86-21FF-4071-325062DF788A}"/>
              </a:ext>
            </a:extLst>
          </p:cNvPr>
          <p:cNvSpPr>
            <a:spLocks noGrp="1"/>
          </p:cNvSpPr>
          <p:nvPr>
            <p:ph type="sldNum" sz="quarter" idx="12"/>
          </p:nvPr>
        </p:nvSpPr>
        <p:spPr/>
        <p:txBody>
          <a:bodyPr/>
          <a:lstStyle/>
          <a:p>
            <a:fld id="{76D3FA05-549D-43FE-B527-70531A14A6CB}" type="slidenum">
              <a:rPr lang="en-IN" smtClean="0"/>
              <a:t>25</a:t>
            </a:fld>
            <a:endParaRPr lang="en-IN"/>
          </a:p>
        </p:txBody>
      </p:sp>
    </p:spTree>
    <p:extLst>
      <p:ext uri="{BB962C8B-B14F-4D97-AF65-F5344CB8AC3E}">
        <p14:creationId xmlns:p14="http://schemas.microsoft.com/office/powerpoint/2010/main" val="2337507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50804-7954-4B84-389B-9F8E6B8A94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07F07A-19FC-0103-071D-CA2BA920B204}"/>
              </a:ext>
            </a:extLst>
          </p:cNvPr>
          <p:cNvSpPr>
            <a:spLocks noGrp="1"/>
          </p:cNvSpPr>
          <p:nvPr>
            <p:ph type="title"/>
          </p:nvPr>
        </p:nvSpPr>
        <p:spPr>
          <a:xfrm>
            <a:off x="838200" y="496117"/>
            <a:ext cx="10515600" cy="1342414"/>
          </a:xfrm>
        </p:spPr>
        <p:txBody>
          <a:bodyPr>
            <a:normAutofit/>
          </a:bodyPr>
          <a:lstStyle/>
          <a:p>
            <a:r>
              <a:rPr lang="en-IN" b="1" dirty="0">
                <a:solidFill>
                  <a:srgbClr val="0066FF"/>
                </a:solidFill>
              </a:rPr>
              <a:t>Graph Neural Network Architectures:</a:t>
            </a:r>
            <a:br>
              <a:rPr lang="en-IN" b="1" dirty="0">
                <a:solidFill>
                  <a:srgbClr val="0066FF"/>
                </a:solidFill>
              </a:rPr>
            </a:br>
            <a:endParaRPr lang="en-IN" b="1" dirty="0">
              <a:solidFill>
                <a:srgbClr val="0066FF"/>
              </a:solidFill>
            </a:endParaRPr>
          </a:p>
        </p:txBody>
      </p:sp>
      <p:sp>
        <p:nvSpPr>
          <p:cNvPr id="3" name="Content Placeholder 2">
            <a:extLst>
              <a:ext uri="{FF2B5EF4-FFF2-40B4-BE49-F238E27FC236}">
                <a16:creationId xmlns:a16="http://schemas.microsoft.com/office/drawing/2014/main" id="{896D58D2-1ABD-E8CD-270B-ABA251428B09}"/>
              </a:ext>
            </a:extLst>
          </p:cNvPr>
          <p:cNvSpPr>
            <a:spLocks noGrp="1"/>
          </p:cNvSpPr>
          <p:nvPr>
            <p:ph idx="1"/>
          </p:nvPr>
        </p:nvSpPr>
        <p:spPr>
          <a:xfrm>
            <a:off x="838200" y="1566153"/>
            <a:ext cx="10515600" cy="4610810"/>
          </a:xfrm>
        </p:spPr>
        <p:txBody>
          <a:bodyPr>
            <a:normAutofit/>
          </a:bodyPr>
          <a:lstStyle/>
          <a:p>
            <a:r>
              <a:rPr lang="en-IN" b="1" dirty="0">
                <a:solidFill>
                  <a:schemeClr val="accent1">
                    <a:lumMod val="75000"/>
                  </a:schemeClr>
                </a:solidFill>
              </a:rPr>
              <a:t>GCN [ICLR,2017] :</a:t>
            </a:r>
          </a:p>
          <a:p>
            <a:pPr marL="0" indent="0">
              <a:buNone/>
            </a:pPr>
            <a:r>
              <a:rPr lang="en-US" sz="1600" dirty="0">
                <a:solidFill>
                  <a:schemeClr val="accent1">
                    <a:lumMod val="75000"/>
                  </a:schemeClr>
                </a:solidFill>
              </a:rPr>
              <a:t>GCNs were one of the earliest and most widely adopted GNN architectures, introduced by </a:t>
            </a:r>
            <a:r>
              <a:rPr lang="en-US" sz="1600" dirty="0" err="1">
                <a:solidFill>
                  <a:schemeClr val="accent1">
                    <a:lumMod val="75000"/>
                  </a:schemeClr>
                </a:solidFill>
              </a:rPr>
              <a:t>Kipf</a:t>
            </a:r>
            <a:r>
              <a:rPr lang="en-US" sz="1600" dirty="0">
                <a:solidFill>
                  <a:schemeClr val="accent1">
                    <a:lumMod val="75000"/>
                  </a:schemeClr>
                </a:solidFill>
              </a:rPr>
              <a:t> and Welling in 2017. The key idea behind GCNs is to perform a first-order approximation of spectral graph convolutions using a localized filter</a:t>
            </a:r>
            <a:r>
              <a:rPr lang="en-IN" sz="1600" dirty="0">
                <a:solidFill>
                  <a:schemeClr val="accent1">
                    <a:lumMod val="75000"/>
                  </a:schemeClr>
                </a:solidFill>
              </a:rPr>
              <a:t>.</a:t>
            </a:r>
          </a:p>
          <a:p>
            <a:pPr marL="0" indent="0">
              <a:buNone/>
            </a:pPr>
            <a:r>
              <a:rPr lang="en-IN" sz="1600" dirty="0">
                <a:solidFill>
                  <a:schemeClr val="accent1">
                    <a:lumMod val="75000"/>
                  </a:schemeClr>
                </a:solidFill>
              </a:rPr>
              <a:t>The GCN Layer is defined as:</a:t>
            </a:r>
          </a:p>
          <a:p>
            <a:pPr marL="0" indent="0">
              <a:buNone/>
            </a:pPr>
            <a:endParaRPr lang="en-US" sz="1600" dirty="0">
              <a:solidFill>
                <a:schemeClr val="accent1">
                  <a:lumMod val="75000"/>
                </a:schemeClr>
              </a:solidFill>
            </a:endParaRPr>
          </a:p>
          <a:p>
            <a:pPr marL="0" indent="0">
              <a:buNone/>
            </a:pPr>
            <a:endParaRPr lang="en-US" sz="1600" dirty="0">
              <a:solidFill>
                <a:schemeClr val="accent1">
                  <a:lumMod val="75000"/>
                </a:schemeClr>
              </a:solidFill>
            </a:endParaRPr>
          </a:p>
          <a:p>
            <a:pPr marL="0" indent="0">
              <a:buNone/>
            </a:pPr>
            <a:endParaRPr lang="en-US" sz="1600" dirty="0">
              <a:solidFill>
                <a:schemeClr val="accent1">
                  <a:lumMod val="75000"/>
                </a:schemeClr>
              </a:solidFill>
            </a:endParaRPr>
          </a:p>
          <a:p>
            <a:pPr marL="0" indent="0">
              <a:buNone/>
            </a:pPr>
            <a:endParaRPr lang="en-US" sz="1600" dirty="0">
              <a:solidFill>
                <a:schemeClr val="accent1">
                  <a:lumMod val="75000"/>
                </a:schemeClr>
              </a:solidFill>
            </a:endParaRPr>
          </a:p>
          <a:p>
            <a:pPr marL="0" indent="0">
              <a:buNone/>
            </a:pPr>
            <a:r>
              <a:rPr lang="en-US" sz="1600" dirty="0">
                <a:solidFill>
                  <a:schemeClr val="accent1">
                    <a:lumMod val="75000"/>
                  </a:schemeClr>
                </a:solidFill>
              </a:rPr>
              <a:t>The key Strength of GCN is the simplicity but they have a few shortcoming as well:</a:t>
            </a:r>
          </a:p>
          <a:p>
            <a:r>
              <a:rPr lang="en-US" sz="1600" dirty="0">
                <a:solidFill>
                  <a:schemeClr val="accent1">
                    <a:lumMod val="75000"/>
                  </a:schemeClr>
                </a:solidFill>
              </a:rPr>
              <a:t>Over Smoothening</a:t>
            </a:r>
          </a:p>
          <a:p>
            <a:r>
              <a:rPr lang="en-US" sz="1600" dirty="0">
                <a:solidFill>
                  <a:schemeClr val="accent1">
                    <a:lumMod val="75000"/>
                  </a:schemeClr>
                </a:solidFill>
              </a:rPr>
              <a:t>Isotropic Filters</a:t>
            </a:r>
          </a:p>
        </p:txBody>
      </p:sp>
      <p:sp>
        <p:nvSpPr>
          <p:cNvPr id="12" name="Slide Number Placeholder 11">
            <a:extLst>
              <a:ext uri="{FF2B5EF4-FFF2-40B4-BE49-F238E27FC236}">
                <a16:creationId xmlns:a16="http://schemas.microsoft.com/office/drawing/2014/main" id="{33822B01-A487-3AA4-B961-5E2632D841F4}"/>
              </a:ext>
            </a:extLst>
          </p:cNvPr>
          <p:cNvSpPr>
            <a:spLocks noGrp="1"/>
          </p:cNvSpPr>
          <p:nvPr>
            <p:ph type="sldNum" sz="quarter" idx="12"/>
          </p:nvPr>
        </p:nvSpPr>
        <p:spPr/>
        <p:txBody>
          <a:bodyPr/>
          <a:lstStyle/>
          <a:p>
            <a:fld id="{76D3FA05-549D-43FE-B527-70531A14A6CB}" type="slidenum">
              <a:rPr lang="en-IN" smtClean="0"/>
              <a:t>26</a:t>
            </a:fld>
            <a:endParaRPr lang="en-IN"/>
          </a:p>
        </p:txBody>
      </p:sp>
      <p:sp>
        <p:nvSpPr>
          <p:cNvPr id="6" name="Footer Placeholder 4">
            <a:extLst>
              <a:ext uri="{FF2B5EF4-FFF2-40B4-BE49-F238E27FC236}">
                <a16:creationId xmlns:a16="http://schemas.microsoft.com/office/drawing/2014/main" id="{64525452-81BE-490B-ACD2-DBD7D7F6092E}"/>
              </a:ext>
            </a:extLst>
          </p:cNvPr>
          <p:cNvSpPr>
            <a:spLocks noGrp="1"/>
          </p:cNvSpPr>
          <p:nvPr>
            <p:ph type="ftr" sz="quarter" idx="11"/>
          </p:nvPr>
        </p:nvSpPr>
        <p:spPr>
          <a:xfrm>
            <a:off x="838199" y="6356350"/>
            <a:ext cx="8724089" cy="365125"/>
          </a:xfrm>
        </p:spPr>
        <p:txBody>
          <a:bodyPr/>
          <a:lstStyle/>
          <a:p>
            <a:pPr algn="l"/>
            <a:r>
              <a:rPr lang="en-IN" b="1" i="1" dirty="0">
                <a:hlinkClick r:id="rId2"/>
              </a:rPr>
              <a:t>https://arxiv.org/abs/1609.02907</a:t>
            </a:r>
            <a:r>
              <a:rPr lang="en-IN" b="1" i="1" dirty="0"/>
              <a:t> [</a:t>
            </a:r>
            <a:r>
              <a:rPr lang="en-IN" b="1" i="1" dirty="0" err="1"/>
              <a:t>kipf</a:t>
            </a:r>
            <a:r>
              <a:rPr lang="en-IN" b="1" i="1" dirty="0"/>
              <a:t> and Welling]</a:t>
            </a:r>
          </a:p>
        </p:txBody>
      </p:sp>
      <p:pic>
        <p:nvPicPr>
          <p:cNvPr id="7" name="Picture 6">
            <a:extLst>
              <a:ext uri="{FF2B5EF4-FFF2-40B4-BE49-F238E27FC236}">
                <a16:creationId xmlns:a16="http://schemas.microsoft.com/office/drawing/2014/main" id="{FC9F7329-4674-D8CD-7E1B-6C8554E4ED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128" y="3258095"/>
            <a:ext cx="10515600" cy="1226926"/>
          </a:xfrm>
          <a:prstGeom prst="rect">
            <a:avLst/>
          </a:prstGeom>
        </p:spPr>
      </p:pic>
    </p:spTree>
    <p:extLst>
      <p:ext uri="{BB962C8B-B14F-4D97-AF65-F5344CB8AC3E}">
        <p14:creationId xmlns:p14="http://schemas.microsoft.com/office/powerpoint/2010/main" val="328040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E7947-C92A-9F24-DA63-F207129C5F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645D5D-D030-748F-8231-CBF62F250222}"/>
              </a:ext>
            </a:extLst>
          </p:cNvPr>
          <p:cNvSpPr>
            <a:spLocks noGrp="1"/>
          </p:cNvSpPr>
          <p:nvPr>
            <p:ph type="title"/>
          </p:nvPr>
        </p:nvSpPr>
        <p:spPr>
          <a:xfrm>
            <a:off x="838200" y="496117"/>
            <a:ext cx="10515600" cy="1342414"/>
          </a:xfrm>
        </p:spPr>
        <p:txBody>
          <a:bodyPr>
            <a:normAutofit/>
          </a:bodyPr>
          <a:lstStyle/>
          <a:p>
            <a:r>
              <a:rPr lang="en-IN" b="1" dirty="0">
                <a:solidFill>
                  <a:srgbClr val="0066FF"/>
                </a:solidFill>
              </a:rPr>
              <a:t>Graph Neural Network Architectures:</a:t>
            </a:r>
            <a:br>
              <a:rPr lang="en-IN" b="1" dirty="0">
                <a:solidFill>
                  <a:srgbClr val="0066FF"/>
                </a:solidFill>
              </a:rPr>
            </a:br>
            <a:endParaRPr lang="en-IN" b="1" dirty="0">
              <a:solidFill>
                <a:srgbClr val="0066FF"/>
              </a:solidFill>
            </a:endParaRPr>
          </a:p>
        </p:txBody>
      </p:sp>
      <p:sp>
        <p:nvSpPr>
          <p:cNvPr id="3" name="Content Placeholder 2">
            <a:extLst>
              <a:ext uri="{FF2B5EF4-FFF2-40B4-BE49-F238E27FC236}">
                <a16:creationId xmlns:a16="http://schemas.microsoft.com/office/drawing/2014/main" id="{1132FDE5-D3C8-9709-E89C-2DFCE734C313}"/>
              </a:ext>
            </a:extLst>
          </p:cNvPr>
          <p:cNvSpPr>
            <a:spLocks noGrp="1"/>
          </p:cNvSpPr>
          <p:nvPr>
            <p:ph idx="1"/>
          </p:nvPr>
        </p:nvSpPr>
        <p:spPr>
          <a:xfrm>
            <a:off x="838200" y="1566153"/>
            <a:ext cx="10515600" cy="4610810"/>
          </a:xfrm>
        </p:spPr>
        <p:txBody>
          <a:bodyPr>
            <a:normAutofit/>
          </a:bodyPr>
          <a:lstStyle/>
          <a:p>
            <a:r>
              <a:rPr lang="en-IN" b="1" dirty="0">
                <a:solidFill>
                  <a:schemeClr val="accent1">
                    <a:lumMod val="75000"/>
                  </a:schemeClr>
                </a:solidFill>
              </a:rPr>
              <a:t>GCN [ICLR,2017] :</a:t>
            </a:r>
          </a:p>
          <a:p>
            <a:pPr marL="0" indent="0">
              <a:buNone/>
            </a:pPr>
            <a:r>
              <a:rPr lang="en-US" sz="1600" dirty="0">
                <a:solidFill>
                  <a:schemeClr val="accent1">
                    <a:lumMod val="75000"/>
                  </a:schemeClr>
                </a:solidFill>
              </a:rPr>
              <a:t>GCNs were one of the earliest and most widely adopted GNN architectures, introduced by </a:t>
            </a:r>
            <a:r>
              <a:rPr lang="en-US" sz="1600" dirty="0" err="1">
                <a:solidFill>
                  <a:schemeClr val="accent1">
                    <a:lumMod val="75000"/>
                  </a:schemeClr>
                </a:solidFill>
              </a:rPr>
              <a:t>Kipf</a:t>
            </a:r>
            <a:r>
              <a:rPr lang="en-US" sz="1600" dirty="0">
                <a:solidFill>
                  <a:schemeClr val="accent1">
                    <a:lumMod val="75000"/>
                  </a:schemeClr>
                </a:solidFill>
              </a:rPr>
              <a:t> and Welling in 2017. The key idea behind GCNs is to perform a first-order approximation of spectral graph convolutions using a localized filter</a:t>
            </a:r>
            <a:r>
              <a:rPr lang="en-IN" sz="1600" dirty="0">
                <a:solidFill>
                  <a:schemeClr val="accent1">
                    <a:lumMod val="75000"/>
                  </a:schemeClr>
                </a:solidFill>
              </a:rPr>
              <a:t>.</a:t>
            </a:r>
          </a:p>
          <a:p>
            <a:pPr marL="0" indent="0">
              <a:buNone/>
            </a:pPr>
            <a:r>
              <a:rPr lang="en-IN" sz="1600" dirty="0">
                <a:solidFill>
                  <a:schemeClr val="accent1">
                    <a:lumMod val="75000"/>
                  </a:schemeClr>
                </a:solidFill>
              </a:rPr>
              <a:t>The GCN Layer is defined as:</a:t>
            </a:r>
          </a:p>
          <a:p>
            <a:pPr marL="0" indent="0">
              <a:buNone/>
            </a:pPr>
            <a:endParaRPr lang="en-US" sz="1600" dirty="0">
              <a:solidFill>
                <a:schemeClr val="accent1">
                  <a:lumMod val="75000"/>
                </a:schemeClr>
              </a:solidFill>
            </a:endParaRPr>
          </a:p>
          <a:p>
            <a:pPr marL="0" indent="0">
              <a:buNone/>
            </a:pPr>
            <a:endParaRPr lang="en-US" sz="1600" dirty="0">
              <a:solidFill>
                <a:schemeClr val="accent1">
                  <a:lumMod val="75000"/>
                </a:schemeClr>
              </a:solidFill>
            </a:endParaRPr>
          </a:p>
          <a:p>
            <a:pPr marL="0" indent="0">
              <a:buNone/>
            </a:pPr>
            <a:endParaRPr lang="en-US" sz="1600" dirty="0">
              <a:solidFill>
                <a:schemeClr val="accent1">
                  <a:lumMod val="75000"/>
                </a:schemeClr>
              </a:solidFill>
            </a:endParaRPr>
          </a:p>
          <a:p>
            <a:pPr marL="0" indent="0">
              <a:buNone/>
            </a:pPr>
            <a:endParaRPr lang="en-US" sz="1600" dirty="0">
              <a:solidFill>
                <a:schemeClr val="accent1">
                  <a:lumMod val="75000"/>
                </a:schemeClr>
              </a:solidFill>
            </a:endParaRPr>
          </a:p>
          <a:p>
            <a:pPr marL="0" indent="0">
              <a:buNone/>
            </a:pPr>
            <a:r>
              <a:rPr lang="en-US" sz="1600" dirty="0">
                <a:solidFill>
                  <a:schemeClr val="accent1">
                    <a:lumMod val="75000"/>
                  </a:schemeClr>
                </a:solidFill>
              </a:rPr>
              <a:t>The key Strength of GCN is the simplicity but they have a few shortcoming as well:</a:t>
            </a:r>
          </a:p>
          <a:p>
            <a:r>
              <a:rPr lang="en-US" sz="1600" dirty="0">
                <a:solidFill>
                  <a:schemeClr val="accent1">
                    <a:lumMod val="75000"/>
                  </a:schemeClr>
                </a:solidFill>
              </a:rPr>
              <a:t>Over Smoothening</a:t>
            </a:r>
          </a:p>
          <a:p>
            <a:r>
              <a:rPr lang="en-US" sz="1600" dirty="0">
                <a:solidFill>
                  <a:schemeClr val="accent1">
                    <a:lumMod val="75000"/>
                  </a:schemeClr>
                </a:solidFill>
              </a:rPr>
              <a:t>Isotropic Filters</a:t>
            </a:r>
          </a:p>
        </p:txBody>
      </p:sp>
      <p:sp>
        <p:nvSpPr>
          <p:cNvPr id="12" name="Slide Number Placeholder 11">
            <a:extLst>
              <a:ext uri="{FF2B5EF4-FFF2-40B4-BE49-F238E27FC236}">
                <a16:creationId xmlns:a16="http://schemas.microsoft.com/office/drawing/2014/main" id="{B17004E5-6BD7-DDE8-3F5F-94CA8296BF38}"/>
              </a:ext>
            </a:extLst>
          </p:cNvPr>
          <p:cNvSpPr>
            <a:spLocks noGrp="1"/>
          </p:cNvSpPr>
          <p:nvPr>
            <p:ph type="sldNum" sz="quarter" idx="12"/>
          </p:nvPr>
        </p:nvSpPr>
        <p:spPr/>
        <p:txBody>
          <a:bodyPr/>
          <a:lstStyle/>
          <a:p>
            <a:fld id="{76D3FA05-549D-43FE-B527-70531A14A6CB}" type="slidenum">
              <a:rPr lang="en-IN" smtClean="0"/>
              <a:t>27</a:t>
            </a:fld>
            <a:endParaRPr lang="en-IN"/>
          </a:p>
        </p:txBody>
      </p:sp>
      <p:sp>
        <p:nvSpPr>
          <p:cNvPr id="6" name="Footer Placeholder 4">
            <a:extLst>
              <a:ext uri="{FF2B5EF4-FFF2-40B4-BE49-F238E27FC236}">
                <a16:creationId xmlns:a16="http://schemas.microsoft.com/office/drawing/2014/main" id="{6688425A-0106-DAE7-6AE9-BF8459AE4E68}"/>
              </a:ext>
            </a:extLst>
          </p:cNvPr>
          <p:cNvSpPr>
            <a:spLocks noGrp="1"/>
          </p:cNvSpPr>
          <p:nvPr>
            <p:ph type="ftr" sz="quarter" idx="11"/>
          </p:nvPr>
        </p:nvSpPr>
        <p:spPr>
          <a:xfrm>
            <a:off x="838199" y="6356350"/>
            <a:ext cx="8724089" cy="365125"/>
          </a:xfrm>
        </p:spPr>
        <p:txBody>
          <a:bodyPr/>
          <a:lstStyle/>
          <a:p>
            <a:pPr algn="l"/>
            <a:r>
              <a:rPr lang="en-IN" b="1" i="1" dirty="0">
                <a:hlinkClick r:id="rId2"/>
              </a:rPr>
              <a:t>https://arxiv.org/abs/1609.02907</a:t>
            </a:r>
            <a:r>
              <a:rPr lang="en-IN" b="1" i="1" dirty="0"/>
              <a:t> [</a:t>
            </a:r>
            <a:r>
              <a:rPr lang="en-IN" b="1" i="1" dirty="0" err="1"/>
              <a:t>kipf</a:t>
            </a:r>
            <a:r>
              <a:rPr lang="en-IN" b="1" i="1" dirty="0"/>
              <a:t> and Welling]</a:t>
            </a:r>
          </a:p>
        </p:txBody>
      </p:sp>
      <p:pic>
        <p:nvPicPr>
          <p:cNvPr id="7" name="Picture 6">
            <a:extLst>
              <a:ext uri="{FF2B5EF4-FFF2-40B4-BE49-F238E27FC236}">
                <a16:creationId xmlns:a16="http://schemas.microsoft.com/office/drawing/2014/main" id="{152091DF-6255-B54F-22C6-5536432A03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128" y="3258095"/>
            <a:ext cx="10515600" cy="1226926"/>
          </a:xfrm>
          <a:prstGeom prst="rect">
            <a:avLst/>
          </a:prstGeom>
        </p:spPr>
      </p:pic>
    </p:spTree>
    <p:extLst>
      <p:ext uri="{BB962C8B-B14F-4D97-AF65-F5344CB8AC3E}">
        <p14:creationId xmlns:p14="http://schemas.microsoft.com/office/powerpoint/2010/main" val="38457622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F6BEC-8AFD-4C33-25FD-E4962D32E0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EE1DCF-CC65-DB7A-E3FA-9806D6E6473F}"/>
              </a:ext>
            </a:extLst>
          </p:cNvPr>
          <p:cNvSpPr>
            <a:spLocks noGrp="1"/>
          </p:cNvSpPr>
          <p:nvPr>
            <p:ph type="title"/>
          </p:nvPr>
        </p:nvSpPr>
        <p:spPr>
          <a:xfrm>
            <a:off x="838200" y="496117"/>
            <a:ext cx="10515600" cy="1342414"/>
          </a:xfrm>
        </p:spPr>
        <p:txBody>
          <a:bodyPr>
            <a:normAutofit/>
          </a:bodyPr>
          <a:lstStyle/>
          <a:p>
            <a:r>
              <a:rPr lang="en-IN" b="1" dirty="0">
                <a:solidFill>
                  <a:srgbClr val="0066FF"/>
                </a:solidFill>
              </a:rPr>
              <a:t>Graph Neural Network Architectures:</a:t>
            </a:r>
            <a:br>
              <a:rPr lang="en-IN" b="1" dirty="0">
                <a:solidFill>
                  <a:srgbClr val="0066FF"/>
                </a:solidFill>
              </a:rPr>
            </a:br>
            <a:endParaRPr lang="en-IN" b="1" dirty="0">
              <a:solidFill>
                <a:srgbClr val="0066FF"/>
              </a:solidFill>
            </a:endParaRPr>
          </a:p>
        </p:txBody>
      </p:sp>
      <p:sp>
        <p:nvSpPr>
          <p:cNvPr id="3" name="Content Placeholder 2">
            <a:extLst>
              <a:ext uri="{FF2B5EF4-FFF2-40B4-BE49-F238E27FC236}">
                <a16:creationId xmlns:a16="http://schemas.microsoft.com/office/drawing/2014/main" id="{2068D8A0-80B8-C34E-BD0A-D4DA0B2BBAF5}"/>
              </a:ext>
            </a:extLst>
          </p:cNvPr>
          <p:cNvSpPr>
            <a:spLocks noGrp="1"/>
          </p:cNvSpPr>
          <p:nvPr>
            <p:ph idx="1"/>
          </p:nvPr>
        </p:nvSpPr>
        <p:spPr>
          <a:xfrm>
            <a:off x="838200" y="1566153"/>
            <a:ext cx="10515600" cy="4610810"/>
          </a:xfrm>
        </p:spPr>
        <p:txBody>
          <a:bodyPr>
            <a:normAutofit/>
          </a:bodyPr>
          <a:lstStyle/>
          <a:p>
            <a:r>
              <a:rPr lang="en-IN" b="1" dirty="0">
                <a:solidFill>
                  <a:schemeClr val="accent1">
                    <a:lumMod val="75000"/>
                  </a:schemeClr>
                </a:solidFill>
              </a:rPr>
              <a:t>Over Smoothening Problem:</a:t>
            </a:r>
          </a:p>
          <a:p>
            <a:pPr marL="0" indent="0">
              <a:buNone/>
            </a:pPr>
            <a:r>
              <a:rPr lang="en-IN" sz="2000" dirty="0">
                <a:solidFill>
                  <a:schemeClr val="accent1">
                    <a:lumMod val="75000"/>
                  </a:schemeClr>
                </a:solidFill>
              </a:rPr>
              <a:t>All </a:t>
            </a:r>
            <a:r>
              <a:rPr lang="en-IN" sz="1800" dirty="0">
                <a:solidFill>
                  <a:schemeClr val="accent1">
                    <a:lumMod val="75000"/>
                  </a:schemeClr>
                </a:solidFill>
              </a:rPr>
              <a:t>node embeddings may converge to the same value after stacking multiple layers of GNNs.</a:t>
            </a:r>
          </a:p>
          <a:p>
            <a:pPr marL="0" indent="0">
              <a:buNone/>
            </a:pPr>
            <a:endParaRPr lang="en-IN" sz="2000" dirty="0">
              <a:solidFill>
                <a:schemeClr val="accent1">
                  <a:lumMod val="75000"/>
                </a:schemeClr>
              </a:solidFill>
            </a:endParaRPr>
          </a:p>
        </p:txBody>
      </p:sp>
      <p:sp>
        <p:nvSpPr>
          <p:cNvPr id="12" name="Slide Number Placeholder 11">
            <a:extLst>
              <a:ext uri="{FF2B5EF4-FFF2-40B4-BE49-F238E27FC236}">
                <a16:creationId xmlns:a16="http://schemas.microsoft.com/office/drawing/2014/main" id="{681DA6F5-047A-8960-77D5-0FE503E4A92E}"/>
              </a:ext>
            </a:extLst>
          </p:cNvPr>
          <p:cNvSpPr>
            <a:spLocks noGrp="1"/>
          </p:cNvSpPr>
          <p:nvPr>
            <p:ph type="sldNum" sz="quarter" idx="12"/>
          </p:nvPr>
        </p:nvSpPr>
        <p:spPr/>
        <p:txBody>
          <a:bodyPr/>
          <a:lstStyle/>
          <a:p>
            <a:fld id="{76D3FA05-549D-43FE-B527-70531A14A6CB}" type="slidenum">
              <a:rPr lang="en-IN" smtClean="0"/>
              <a:t>28</a:t>
            </a:fld>
            <a:endParaRPr lang="en-IN"/>
          </a:p>
        </p:txBody>
      </p:sp>
      <p:sp>
        <p:nvSpPr>
          <p:cNvPr id="6" name="Footer Placeholder 4">
            <a:extLst>
              <a:ext uri="{FF2B5EF4-FFF2-40B4-BE49-F238E27FC236}">
                <a16:creationId xmlns:a16="http://schemas.microsoft.com/office/drawing/2014/main" id="{3FED2069-807D-E2F7-EA99-48EEB74CEF9A}"/>
              </a:ext>
            </a:extLst>
          </p:cNvPr>
          <p:cNvSpPr>
            <a:spLocks noGrp="1"/>
          </p:cNvSpPr>
          <p:nvPr>
            <p:ph type="ftr" sz="quarter" idx="11"/>
          </p:nvPr>
        </p:nvSpPr>
        <p:spPr>
          <a:xfrm>
            <a:off x="838199" y="6356350"/>
            <a:ext cx="8724089" cy="365125"/>
          </a:xfrm>
        </p:spPr>
        <p:txBody>
          <a:bodyPr/>
          <a:lstStyle/>
          <a:p>
            <a:pPr algn="l"/>
            <a:r>
              <a:rPr lang="en-IN" b="1" i="1" dirty="0"/>
              <a:t>Image: Plaban Bhowmick (AI60007)</a:t>
            </a:r>
          </a:p>
        </p:txBody>
      </p:sp>
      <p:pic>
        <p:nvPicPr>
          <p:cNvPr id="8" name="Picture 7" descr="A diagram of a network&#10;&#10;Description automatically generated">
            <a:extLst>
              <a:ext uri="{FF2B5EF4-FFF2-40B4-BE49-F238E27FC236}">
                <a16:creationId xmlns:a16="http://schemas.microsoft.com/office/drawing/2014/main" id="{9DFF5B7A-6BE0-A854-C268-C1C44ABDFA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9" y="2565665"/>
            <a:ext cx="9412013" cy="2991267"/>
          </a:xfrm>
          <a:prstGeom prst="rect">
            <a:avLst/>
          </a:prstGeom>
        </p:spPr>
      </p:pic>
    </p:spTree>
    <p:extLst>
      <p:ext uri="{BB962C8B-B14F-4D97-AF65-F5344CB8AC3E}">
        <p14:creationId xmlns:p14="http://schemas.microsoft.com/office/powerpoint/2010/main" val="31316574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EEB45-E9DF-4297-65DA-1FF08E89AC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0D8A7C-04C7-2DA8-3464-4294D63BA2FF}"/>
              </a:ext>
            </a:extLst>
          </p:cNvPr>
          <p:cNvSpPr>
            <a:spLocks noGrp="1"/>
          </p:cNvSpPr>
          <p:nvPr>
            <p:ph type="title"/>
          </p:nvPr>
        </p:nvSpPr>
        <p:spPr>
          <a:xfrm>
            <a:off x="838200" y="496117"/>
            <a:ext cx="10515600" cy="1342414"/>
          </a:xfrm>
        </p:spPr>
        <p:txBody>
          <a:bodyPr>
            <a:normAutofit/>
          </a:bodyPr>
          <a:lstStyle/>
          <a:p>
            <a:r>
              <a:rPr lang="en-IN" b="1" dirty="0">
                <a:solidFill>
                  <a:srgbClr val="0066FF"/>
                </a:solidFill>
              </a:rPr>
              <a:t>Graph Neural Network Architectures:</a:t>
            </a:r>
            <a:br>
              <a:rPr lang="en-IN" b="1" dirty="0">
                <a:solidFill>
                  <a:srgbClr val="0066FF"/>
                </a:solidFill>
              </a:rPr>
            </a:br>
            <a:endParaRPr lang="en-IN" b="1" dirty="0">
              <a:solidFill>
                <a:srgbClr val="0066FF"/>
              </a:solidFill>
            </a:endParaRPr>
          </a:p>
        </p:txBody>
      </p:sp>
      <p:sp>
        <p:nvSpPr>
          <p:cNvPr id="3" name="Content Placeholder 2">
            <a:extLst>
              <a:ext uri="{FF2B5EF4-FFF2-40B4-BE49-F238E27FC236}">
                <a16:creationId xmlns:a16="http://schemas.microsoft.com/office/drawing/2014/main" id="{2E29C46F-330B-A4FC-4263-EF79DB82B515}"/>
              </a:ext>
            </a:extLst>
          </p:cNvPr>
          <p:cNvSpPr>
            <a:spLocks noGrp="1"/>
          </p:cNvSpPr>
          <p:nvPr>
            <p:ph idx="1"/>
          </p:nvPr>
        </p:nvSpPr>
        <p:spPr>
          <a:xfrm>
            <a:off x="838200" y="1566153"/>
            <a:ext cx="10515600" cy="4610810"/>
          </a:xfrm>
        </p:spPr>
        <p:txBody>
          <a:bodyPr>
            <a:normAutofit fontScale="92500" lnSpcReduction="20000"/>
          </a:bodyPr>
          <a:lstStyle/>
          <a:p>
            <a:r>
              <a:rPr lang="en-IN" b="1" dirty="0">
                <a:solidFill>
                  <a:schemeClr val="accent1">
                    <a:lumMod val="75000"/>
                  </a:schemeClr>
                </a:solidFill>
              </a:rPr>
              <a:t>Over Smoothening Problem:</a:t>
            </a:r>
          </a:p>
          <a:p>
            <a:pPr marL="0" indent="0">
              <a:buNone/>
            </a:pPr>
            <a:r>
              <a:rPr lang="en-IN" sz="2000" dirty="0">
                <a:solidFill>
                  <a:schemeClr val="accent1">
                    <a:lumMod val="75000"/>
                  </a:schemeClr>
                </a:solidFill>
              </a:rPr>
              <a:t>All </a:t>
            </a:r>
            <a:r>
              <a:rPr lang="en-IN" sz="1800" dirty="0">
                <a:solidFill>
                  <a:schemeClr val="accent1">
                    <a:lumMod val="75000"/>
                  </a:schemeClr>
                </a:solidFill>
              </a:rPr>
              <a:t>node embeddings may converge to the same value after stacking multiple layers of GNNs.</a:t>
            </a:r>
          </a:p>
          <a:p>
            <a:pPr marL="0" indent="0">
              <a:buNone/>
            </a:pPr>
            <a:endParaRPr lang="en-IN" sz="2000" dirty="0">
              <a:solidFill>
                <a:schemeClr val="accent1">
                  <a:lumMod val="75000"/>
                </a:schemeClr>
              </a:solidFill>
            </a:endParaRPr>
          </a:p>
          <a:p>
            <a:pPr marL="0" indent="0">
              <a:buNone/>
            </a:pPr>
            <a:r>
              <a:rPr lang="en-IN" sz="2000" b="1" dirty="0">
                <a:solidFill>
                  <a:schemeClr val="accent1">
                    <a:lumMod val="75000"/>
                  </a:schemeClr>
                </a:solidFill>
              </a:rPr>
              <a:t>Andreas Roth [2023]: </a:t>
            </a:r>
            <a:r>
              <a:rPr lang="en-US" sz="2000" dirty="0">
                <a:solidFill>
                  <a:schemeClr val="accent1">
                    <a:lumMod val="75000"/>
                  </a:schemeClr>
                </a:solidFill>
              </a:rPr>
              <a:t>Rank Collapse Causes Over-Smoothing and Over-Correlation in Graph Neural Networks.</a:t>
            </a:r>
          </a:p>
          <a:p>
            <a:pPr marL="0" indent="0">
              <a:buNone/>
            </a:pPr>
            <a:endParaRPr lang="en-US" sz="2000" dirty="0">
              <a:solidFill>
                <a:schemeClr val="accent1">
                  <a:lumMod val="75000"/>
                </a:schemeClr>
              </a:solidFill>
            </a:endParaRPr>
          </a:p>
          <a:p>
            <a:pPr marL="0" indent="0">
              <a:buNone/>
            </a:pPr>
            <a:r>
              <a:rPr lang="en-US" sz="2000" dirty="0">
                <a:solidFill>
                  <a:schemeClr val="accent1">
                    <a:lumMod val="75000"/>
                  </a:schemeClr>
                </a:solidFill>
              </a:rPr>
              <a:t>I did a little experiment to see what happens to the rank of learned feature matrix as we increase the number of layers:</a:t>
            </a:r>
          </a:p>
          <a:p>
            <a:pPr marL="0" indent="0">
              <a:buNone/>
            </a:pPr>
            <a:r>
              <a:rPr lang="en-US" sz="2000" dirty="0">
                <a:solidFill>
                  <a:schemeClr val="accent1">
                    <a:lumMod val="75000"/>
                  </a:schemeClr>
                </a:solidFill>
              </a:rPr>
              <a:t>Applying GCN of Karate Club dataset: (Node Classification: 2 classes)</a:t>
            </a:r>
          </a:p>
          <a:p>
            <a:pPr marL="0" indent="0">
              <a:buNone/>
            </a:pPr>
            <a:r>
              <a:rPr lang="en-US" sz="2000" dirty="0">
                <a:solidFill>
                  <a:schemeClr val="accent1">
                    <a:lumMod val="75000"/>
                  </a:schemeClr>
                </a:solidFill>
              </a:rPr>
              <a:t>GCN Layer 1: Rank 16</a:t>
            </a:r>
          </a:p>
          <a:p>
            <a:pPr marL="0" indent="0">
              <a:buNone/>
            </a:pPr>
            <a:r>
              <a:rPr lang="en-US" sz="2000" dirty="0">
                <a:solidFill>
                  <a:schemeClr val="accent1">
                    <a:lumMod val="75000"/>
                  </a:schemeClr>
                </a:solidFill>
              </a:rPr>
              <a:t>GCN Layer 2: Rank 14</a:t>
            </a:r>
          </a:p>
          <a:p>
            <a:pPr marL="0" indent="0">
              <a:buNone/>
            </a:pPr>
            <a:r>
              <a:rPr lang="en-US" sz="2000" dirty="0">
                <a:solidFill>
                  <a:schemeClr val="accent1">
                    <a:lumMod val="75000"/>
                  </a:schemeClr>
                </a:solidFill>
              </a:rPr>
              <a:t>GCN Layer 3: Rank 13</a:t>
            </a:r>
          </a:p>
          <a:p>
            <a:pPr marL="0" indent="0">
              <a:buNone/>
            </a:pPr>
            <a:r>
              <a:rPr lang="en-US" sz="2000" dirty="0">
                <a:solidFill>
                  <a:schemeClr val="accent1">
                    <a:lumMod val="75000"/>
                  </a:schemeClr>
                </a:solidFill>
              </a:rPr>
              <a:t>GCN Layer 4: Rank 13</a:t>
            </a:r>
          </a:p>
          <a:p>
            <a:pPr marL="0" indent="0">
              <a:buNone/>
            </a:pPr>
            <a:r>
              <a:rPr lang="en-US" sz="2000" dirty="0">
                <a:solidFill>
                  <a:schemeClr val="accent1">
                    <a:lumMod val="75000"/>
                  </a:schemeClr>
                </a:solidFill>
              </a:rPr>
              <a:t>GCN Layer 5: Rank 4</a:t>
            </a:r>
          </a:p>
          <a:p>
            <a:pPr marL="0" indent="0">
              <a:buNone/>
            </a:pPr>
            <a:endParaRPr lang="en-US" sz="2000" dirty="0">
              <a:solidFill>
                <a:schemeClr val="accent1">
                  <a:lumMod val="75000"/>
                </a:schemeClr>
              </a:solidFill>
            </a:endParaRPr>
          </a:p>
          <a:p>
            <a:pPr marL="0" indent="0">
              <a:buNone/>
            </a:pPr>
            <a:endParaRPr lang="en-US" sz="2000" dirty="0">
              <a:solidFill>
                <a:schemeClr val="accent1">
                  <a:lumMod val="75000"/>
                </a:schemeClr>
              </a:solidFill>
            </a:endParaRPr>
          </a:p>
          <a:p>
            <a:pPr marL="0" indent="0">
              <a:buNone/>
            </a:pPr>
            <a:endParaRPr lang="en-IN" sz="2000" dirty="0">
              <a:solidFill>
                <a:schemeClr val="accent1">
                  <a:lumMod val="75000"/>
                </a:schemeClr>
              </a:solidFill>
            </a:endParaRPr>
          </a:p>
        </p:txBody>
      </p:sp>
      <p:sp>
        <p:nvSpPr>
          <p:cNvPr id="12" name="Slide Number Placeholder 11">
            <a:extLst>
              <a:ext uri="{FF2B5EF4-FFF2-40B4-BE49-F238E27FC236}">
                <a16:creationId xmlns:a16="http://schemas.microsoft.com/office/drawing/2014/main" id="{BB62FE20-4B5B-3C93-8B68-FFD74DCA7084}"/>
              </a:ext>
            </a:extLst>
          </p:cNvPr>
          <p:cNvSpPr>
            <a:spLocks noGrp="1"/>
          </p:cNvSpPr>
          <p:nvPr>
            <p:ph type="sldNum" sz="quarter" idx="12"/>
          </p:nvPr>
        </p:nvSpPr>
        <p:spPr/>
        <p:txBody>
          <a:bodyPr/>
          <a:lstStyle/>
          <a:p>
            <a:fld id="{76D3FA05-549D-43FE-B527-70531A14A6CB}" type="slidenum">
              <a:rPr lang="en-IN" smtClean="0"/>
              <a:t>29</a:t>
            </a:fld>
            <a:endParaRPr lang="en-IN"/>
          </a:p>
        </p:txBody>
      </p:sp>
      <p:sp>
        <p:nvSpPr>
          <p:cNvPr id="6" name="Footer Placeholder 4">
            <a:extLst>
              <a:ext uri="{FF2B5EF4-FFF2-40B4-BE49-F238E27FC236}">
                <a16:creationId xmlns:a16="http://schemas.microsoft.com/office/drawing/2014/main" id="{BBECBBB9-2992-813D-10F4-CCD8A4022CCD}"/>
              </a:ext>
            </a:extLst>
          </p:cNvPr>
          <p:cNvSpPr>
            <a:spLocks noGrp="1"/>
          </p:cNvSpPr>
          <p:nvPr>
            <p:ph type="ftr" sz="quarter" idx="11"/>
          </p:nvPr>
        </p:nvSpPr>
        <p:spPr>
          <a:xfrm>
            <a:off x="838199" y="6356350"/>
            <a:ext cx="8724089" cy="365125"/>
          </a:xfrm>
        </p:spPr>
        <p:txBody>
          <a:bodyPr/>
          <a:lstStyle/>
          <a:p>
            <a:pPr algn="l"/>
            <a:r>
              <a:rPr lang="en-IN" b="1" i="1" dirty="0"/>
              <a:t>https://arxiv.org/abs/2308.16800</a:t>
            </a:r>
          </a:p>
        </p:txBody>
      </p:sp>
    </p:spTree>
    <p:extLst>
      <p:ext uri="{BB962C8B-B14F-4D97-AF65-F5344CB8AC3E}">
        <p14:creationId xmlns:p14="http://schemas.microsoft.com/office/powerpoint/2010/main" val="4201460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F0E96-B5DD-A3F2-C96A-BDE110BE5444}"/>
              </a:ext>
            </a:extLst>
          </p:cNvPr>
          <p:cNvSpPr>
            <a:spLocks noGrp="1"/>
          </p:cNvSpPr>
          <p:nvPr>
            <p:ph type="title"/>
          </p:nvPr>
        </p:nvSpPr>
        <p:spPr/>
        <p:txBody>
          <a:bodyPr>
            <a:normAutofit fontScale="90000"/>
          </a:bodyPr>
          <a:lstStyle/>
          <a:p>
            <a:r>
              <a:rPr lang="en-IN" b="1" dirty="0">
                <a:solidFill>
                  <a:srgbClr val="0066FF"/>
                </a:solidFill>
              </a:rPr>
              <a:t>Shortcomings of Traditional Deep Learning Models ? </a:t>
            </a:r>
            <a:br>
              <a:rPr lang="en-IN" b="1" dirty="0">
                <a:solidFill>
                  <a:srgbClr val="0066FF"/>
                </a:solidFill>
              </a:rPr>
            </a:br>
            <a:endParaRPr lang="en-IN" dirty="0"/>
          </a:p>
        </p:txBody>
      </p:sp>
      <p:sp>
        <p:nvSpPr>
          <p:cNvPr id="3" name="Text Placeholder 2">
            <a:extLst>
              <a:ext uri="{FF2B5EF4-FFF2-40B4-BE49-F238E27FC236}">
                <a16:creationId xmlns:a16="http://schemas.microsoft.com/office/drawing/2014/main" id="{49F74CBF-4D00-0C1D-F3A4-32AF4331BAB1}"/>
              </a:ext>
            </a:extLst>
          </p:cNvPr>
          <p:cNvSpPr>
            <a:spLocks noGrp="1"/>
          </p:cNvSpPr>
          <p:nvPr>
            <p:ph type="body" idx="1"/>
          </p:nvPr>
        </p:nvSpPr>
        <p:spPr>
          <a:xfrm>
            <a:off x="927100" y="1369878"/>
            <a:ext cx="5157787" cy="823912"/>
          </a:xfrm>
        </p:spPr>
        <p:txBody>
          <a:bodyPr>
            <a:normAutofit/>
          </a:bodyPr>
          <a:lstStyle/>
          <a:p>
            <a:r>
              <a:rPr lang="en-IN" sz="2800" dirty="0"/>
              <a:t>Data in Euclidian space </a:t>
            </a:r>
          </a:p>
        </p:txBody>
      </p:sp>
      <p:pic>
        <p:nvPicPr>
          <p:cNvPr id="10" name="Content Placeholder 9" descr="A cat in the grass&#10;&#10;Description automatically generated">
            <a:extLst>
              <a:ext uri="{FF2B5EF4-FFF2-40B4-BE49-F238E27FC236}">
                <a16:creationId xmlns:a16="http://schemas.microsoft.com/office/drawing/2014/main" id="{9CF18190-FF82-926E-F0F9-CAD5477D411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13962" y="2505075"/>
            <a:ext cx="5009439" cy="3684588"/>
          </a:xfrm>
        </p:spPr>
      </p:pic>
      <p:sp>
        <p:nvSpPr>
          <p:cNvPr id="5" name="Text Placeholder 4">
            <a:extLst>
              <a:ext uri="{FF2B5EF4-FFF2-40B4-BE49-F238E27FC236}">
                <a16:creationId xmlns:a16="http://schemas.microsoft.com/office/drawing/2014/main" id="{160EE032-41D8-29CE-B5DE-33BCEDF307D1}"/>
              </a:ext>
            </a:extLst>
          </p:cNvPr>
          <p:cNvSpPr>
            <a:spLocks noGrp="1"/>
          </p:cNvSpPr>
          <p:nvPr>
            <p:ph type="body" sz="quarter" idx="3"/>
          </p:nvPr>
        </p:nvSpPr>
        <p:spPr>
          <a:xfrm>
            <a:off x="6215856" y="1369878"/>
            <a:ext cx="5183188" cy="823912"/>
          </a:xfrm>
        </p:spPr>
        <p:txBody>
          <a:bodyPr>
            <a:normAutofit/>
          </a:bodyPr>
          <a:lstStyle/>
          <a:p>
            <a:r>
              <a:rPr lang="en-IN" sz="2800" dirty="0"/>
              <a:t>Data in Non-Euclidian space</a:t>
            </a:r>
          </a:p>
        </p:txBody>
      </p:sp>
      <p:pic>
        <p:nvPicPr>
          <p:cNvPr id="12" name="Content Placeholder 11" descr="A network of dots and lines">
            <a:extLst>
              <a:ext uri="{FF2B5EF4-FFF2-40B4-BE49-F238E27FC236}">
                <a16:creationId xmlns:a16="http://schemas.microsoft.com/office/drawing/2014/main" id="{108ABCF6-47AF-3E0A-6E6B-590D3D0EE318}"/>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695254" y="2505075"/>
            <a:ext cx="4137080" cy="3684588"/>
          </a:xfrm>
        </p:spPr>
      </p:pic>
      <p:sp>
        <p:nvSpPr>
          <p:cNvPr id="13" name="Footer Placeholder 12">
            <a:extLst>
              <a:ext uri="{FF2B5EF4-FFF2-40B4-BE49-F238E27FC236}">
                <a16:creationId xmlns:a16="http://schemas.microsoft.com/office/drawing/2014/main" id="{454525D5-3686-7B0C-C171-B7946128DCB8}"/>
              </a:ext>
            </a:extLst>
          </p:cNvPr>
          <p:cNvSpPr>
            <a:spLocks noGrp="1"/>
          </p:cNvSpPr>
          <p:nvPr>
            <p:ph type="ftr" sz="quarter" idx="11"/>
          </p:nvPr>
        </p:nvSpPr>
        <p:spPr>
          <a:xfrm>
            <a:off x="927100" y="6370266"/>
            <a:ext cx="5768154" cy="365125"/>
          </a:xfrm>
        </p:spPr>
        <p:txBody>
          <a:bodyPr/>
          <a:lstStyle/>
          <a:p>
            <a:pPr algn="l"/>
            <a:r>
              <a:rPr lang="en-IN" dirty="0"/>
              <a:t>Image Source: https://www.sciencedirect.com/science/article/pii/S2666651021000012</a:t>
            </a:r>
          </a:p>
        </p:txBody>
      </p:sp>
      <p:sp>
        <p:nvSpPr>
          <p:cNvPr id="14" name="Slide Number Placeholder 13">
            <a:extLst>
              <a:ext uri="{FF2B5EF4-FFF2-40B4-BE49-F238E27FC236}">
                <a16:creationId xmlns:a16="http://schemas.microsoft.com/office/drawing/2014/main" id="{B35C20B2-75EA-838C-DB65-22132C919324}"/>
              </a:ext>
            </a:extLst>
          </p:cNvPr>
          <p:cNvSpPr>
            <a:spLocks noGrp="1"/>
          </p:cNvSpPr>
          <p:nvPr>
            <p:ph type="sldNum" sz="quarter" idx="12"/>
          </p:nvPr>
        </p:nvSpPr>
        <p:spPr/>
        <p:txBody>
          <a:bodyPr/>
          <a:lstStyle/>
          <a:p>
            <a:fld id="{76D3FA05-549D-43FE-B527-70531A14A6CB}" type="slidenum">
              <a:rPr lang="en-IN" smtClean="0"/>
              <a:t>3</a:t>
            </a:fld>
            <a:endParaRPr lang="en-IN"/>
          </a:p>
        </p:txBody>
      </p:sp>
    </p:spTree>
    <p:extLst>
      <p:ext uri="{BB962C8B-B14F-4D97-AF65-F5344CB8AC3E}">
        <p14:creationId xmlns:p14="http://schemas.microsoft.com/office/powerpoint/2010/main" val="1357113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43B68-0CA1-70AE-5C04-6B2A2E4078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A1D5EE-A925-2587-632B-99913F00F446}"/>
              </a:ext>
            </a:extLst>
          </p:cNvPr>
          <p:cNvSpPr>
            <a:spLocks noGrp="1"/>
          </p:cNvSpPr>
          <p:nvPr>
            <p:ph type="title"/>
          </p:nvPr>
        </p:nvSpPr>
        <p:spPr>
          <a:xfrm>
            <a:off x="838200" y="496117"/>
            <a:ext cx="10515600" cy="1342414"/>
          </a:xfrm>
        </p:spPr>
        <p:txBody>
          <a:bodyPr>
            <a:normAutofit/>
          </a:bodyPr>
          <a:lstStyle/>
          <a:p>
            <a:r>
              <a:rPr lang="en-IN" b="1" dirty="0">
                <a:solidFill>
                  <a:srgbClr val="0066FF"/>
                </a:solidFill>
              </a:rPr>
              <a:t>Graph Neural Network Architectures:</a:t>
            </a:r>
            <a:br>
              <a:rPr lang="en-IN" b="1" dirty="0">
                <a:solidFill>
                  <a:srgbClr val="0066FF"/>
                </a:solidFill>
              </a:rPr>
            </a:br>
            <a:endParaRPr lang="en-IN" b="1" dirty="0">
              <a:solidFill>
                <a:srgbClr val="0066FF"/>
              </a:solidFill>
            </a:endParaRPr>
          </a:p>
        </p:txBody>
      </p:sp>
      <p:sp>
        <p:nvSpPr>
          <p:cNvPr id="3" name="Content Placeholder 2">
            <a:extLst>
              <a:ext uri="{FF2B5EF4-FFF2-40B4-BE49-F238E27FC236}">
                <a16:creationId xmlns:a16="http://schemas.microsoft.com/office/drawing/2014/main" id="{9664A113-66E8-DF4C-3A7B-51E27857E6F4}"/>
              </a:ext>
            </a:extLst>
          </p:cNvPr>
          <p:cNvSpPr>
            <a:spLocks noGrp="1"/>
          </p:cNvSpPr>
          <p:nvPr>
            <p:ph idx="1"/>
          </p:nvPr>
        </p:nvSpPr>
        <p:spPr>
          <a:xfrm>
            <a:off x="838200" y="1566153"/>
            <a:ext cx="10515600" cy="4610810"/>
          </a:xfrm>
        </p:spPr>
        <p:txBody>
          <a:bodyPr>
            <a:normAutofit fontScale="92500" lnSpcReduction="20000"/>
          </a:bodyPr>
          <a:lstStyle/>
          <a:p>
            <a:r>
              <a:rPr lang="en-IN" b="1" dirty="0">
                <a:solidFill>
                  <a:schemeClr val="accent1">
                    <a:lumMod val="75000"/>
                  </a:schemeClr>
                </a:solidFill>
              </a:rPr>
              <a:t>Over Smoothening Problem:</a:t>
            </a:r>
          </a:p>
          <a:p>
            <a:pPr marL="0" indent="0">
              <a:buNone/>
            </a:pPr>
            <a:r>
              <a:rPr lang="en-IN" sz="2000" dirty="0">
                <a:solidFill>
                  <a:schemeClr val="accent1">
                    <a:lumMod val="75000"/>
                  </a:schemeClr>
                </a:solidFill>
              </a:rPr>
              <a:t>All </a:t>
            </a:r>
            <a:r>
              <a:rPr lang="en-IN" sz="1800" dirty="0">
                <a:solidFill>
                  <a:schemeClr val="accent1">
                    <a:lumMod val="75000"/>
                  </a:schemeClr>
                </a:solidFill>
              </a:rPr>
              <a:t>node embeddings may converge to the same value after stacking multiple layers of GNNs.</a:t>
            </a:r>
          </a:p>
          <a:p>
            <a:pPr marL="0" indent="0">
              <a:buNone/>
            </a:pPr>
            <a:endParaRPr lang="en-IN" sz="2000" dirty="0">
              <a:solidFill>
                <a:schemeClr val="accent1">
                  <a:lumMod val="75000"/>
                </a:schemeClr>
              </a:solidFill>
            </a:endParaRPr>
          </a:p>
          <a:p>
            <a:pPr marL="0" indent="0">
              <a:buNone/>
            </a:pPr>
            <a:r>
              <a:rPr lang="en-IN" sz="2000" b="1" dirty="0">
                <a:solidFill>
                  <a:schemeClr val="accent1">
                    <a:lumMod val="75000"/>
                  </a:schemeClr>
                </a:solidFill>
              </a:rPr>
              <a:t>Andreas Roth [2023]: </a:t>
            </a:r>
            <a:r>
              <a:rPr lang="en-US" sz="2000" dirty="0">
                <a:solidFill>
                  <a:schemeClr val="accent1">
                    <a:lumMod val="75000"/>
                  </a:schemeClr>
                </a:solidFill>
              </a:rPr>
              <a:t>Rank Collapse Causes Over-Smoothing and Over-Correlation in Graph Neural Networks.</a:t>
            </a:r>
          </a:p>
          <a:p>
            <a:pPr marL="0" indent="0">
              <a:buNone/>
            </a:pPr>
            <a:endParaRPr lang="en-US" sz="2000" dirty="0">
              <a:solidFill>
                <a:schemeClr val="accent1">
                  <a:lumMod val="75000"/>
                </a:schemeClr>
              </a:solidFill>
            </a:endParaRPr>
          </a:p>
          <a:p>
            <a:pPr marL="0" indent="0">
              <a:buNone/>
            </a:pPr>
            <a:r>
              <a:rPr lang="en-US" sz="2000" dirty="0">
                <a:solidFill>
                  <a:schemeClr val="accent1">
                    <a:lumMod val="75000"/>
                  </a:schemeClr>
                </a:solidFill>
              </a:rPr>
              <a:t>I did a little experiment to see what happens to the rank of learned feature matrix as we increase the number of layers:</a:t>
            </a:r>
          </a:p>
          <a:p>
            <a:pPr marL="0" indent="0">
              <a:buNone/>
            </a:pPr>
            <a:r>
              <a:rPr lang="en-US" sz="2000" dirty="0">
                <a:solidFill>
                  <a:schemeClr val="accent1">
                    <a:lumMod val="75000"/>
                  </a:schemeClr>
                </a:solidFill>
              </a:rPr>
              <a:t>Applying GCN of Karate Club dataset: (Node Classification: 2 classes)</a:t>
            </a:r>
          </a:p>
          <a:p>
            <a:pPr marL="0" indent="0">
              <a:buNone/>
            </a:pPr>
            <a:r>
              <a:rPr lang="en-US" sz="2000" dirty="0">
                <a:solidFill>
                  <a:schemeClr val="accent1">
                    <a:lumMod val="75000"/>
                  </a:schemeClr>
                </a:solidFill>
              </a:rPr>
              <a:t>GCN Layer 1: Rank 16</a:t>
            </a:r>
          </a:p>
          <a:p>
            <a:pPr marL="0" indent="0">
              <a:buNone/>
            </a:pPr>
            <a:r>
              <a:rPr lang="en-US" sz="2000" dirty="0">
                <a:solidFill>
                  <a:schemeClr val="accent1">
                    <a:lumMod val="75000"/>
                  </a:schemeClr>
                </a:solidFill>
              </a:rPr>
              <a:t>GCN Layer 2: Rank 14</a:t>
            </a:r>
          </a:p>
          <a:p>
            <a:pPr marL="0" indent="0">
              <a:buNone/>
            </a:pPr>
            <a:r>
              <a:rPr lang="en-US" sz="2000" dirty="0">
                <a:solidFill>
                  <a:schemeClr val="accent1">
                    <a:lumMod val="75000"/>
                  </a:schemeClr>
                </a:solidFill>
              </a:rPr>
              <a:t>GCN Layer 3: Rank 13</a:t>
            </a:r>
          </a:p>
          <a:p>
            <a:pPr marL="0" indent="0">
              <a:buNone/>
            </a:pPr>
            <a:r>
              <a:rPr lang="en-US" sz="2000" dirty="0">
                <a:solidFill>
                  <a:schemeClr val="accent1">
                    <a:lumMod val="75000"/>
                  </a:schemeClr>
                </a:solidFill>
              </a:rPr>
              <a:t>GCN Layer 4: Rank 13</a:t>
            </a:r>
          </a:p>
          <a:p>
            <a:pPr marL="0" indent="0">
              <a:buNone/>
            </a:pPr>
            <a:r>
              <a:rPr lang="en-US" sz="2000" dirty="0">
                <a:solidFill>
                  <a:schemeClr val="accent1">
                    <a:lumMod val="75000"/>
                  </a:schemeClr>
                </a:solidFill>
              </a:rPr>
              <a:t>GCN Layer 5: Rank 4</a:t>
            </a:r>
          </a:p>
          <a:p>
            <a:pPr marL="0" indent="0">
              <a:buNone/>
            </a:pPr>
            <a:endParaRPr lang="en-US" sz="2000" dirty="0">
              <a:solidFill>
                <a:schemeClr val="accent1">
                  <a:lumMod val="75000"/>
                </a:schemeClr>
              </a:solidFill>
            </a:endParaRPr>
          </a:p>
          <a:p>
            <a:pPr marL="0" indent="0">
              <a:buNone/>
            </a:pPr>
            <a:endParaRPr lang="en-US" sz="2000" dirty="0">
              <a:solidFill>
                <a:schemeClr val="accent1">
                  <a:lumMod val="75000"/>
                </a:schemeClr>
              </a:solidFill>
            </a:endParaRPr>
          </a:p>
          <a:p>
            <a:pPr marL="0" indent="0">
              <a:buNone/>
            </a:pPr>
            <a:endParaRPr lang="en-IN" sz="2000" dirty="0">
              <a:solidFill>
                <a:schemeClr val="accent1">
                  <a:lumMod val="75000"/>
                </a:schemeClr>
              </a:solidFill>
            </a:endParaRPr>
          </a:p>
        </p:txBody>
      </p:sp>
      <p:sp>
        <p:nvSpPr>
          <p:cNvPr id="12" name="Slide Number Placeholder 11">
            <a:extLst>
              <a:ext uri="{FF2B5EF4-FFF2-40B4-BE49-F238E27FC236}">
                <a16:creationId xmlns:a16="http://schemas.microsoft.com/office/drawing/2014/main" id="{A339B6A9-120D-5AAF-F7BC-87BEE5B84887}"/>
              </a:ext>
            </a:extLst>
          </p:cNvPr>
          <p:cNvSpPr>
            <a:spLocks noGrp="1"/>
          </p:cNvSpPr>
          <p:nvPr>
            <p:ph type="sldNum" sz="quarter" idx="12"/>
          </p:nvPr>
        </p:nvSpPr>
        <p:spPr/>
        <p:txBody>
          <a:bodyPr/>
          <a:lstStyle/>
          <a:p>
            <a:fld id="{76D3FA05-549D-43FE-B527-70531A14A6CB}" type="slidenum">
              <a:rPr lang="en-IN" smtClean="0"/>
              <a:t>30</a:t>
            </a:fld>
            <a:endParaRPr lang="en-IN"/>
          </a:p>
        </p:txBody>
      </p:sp>
      <p:sp>
        <p:nvSpPr>
          <p:cNvPr id="6" name="Footer Placeholder 4">
            <a:extLst>
              <a:ext uri="{FF2B5EF4-FFF2-40B4-BE49-F238E27FC236}">
                <a16:creationId xmlns:a16="http://schemas.microsoft.com/office/drawing/2014/main" id="{F8EA1346-B335-F2C9-AAAC-33F8BC7E3696}"/>
              </a:ext>
            </a:extLst>
          </p:cNvPr>
          <p:cNvSpPr>
            <a:spLocks noGrp="1"/>
          </p:cNvSpPr>
          <p:nvPr>
            <p:ph type="ftr" sz="quarter" idx="11"/>
          </p:nvPr>
        </p:nvSpPr>
        <p:spPr>
          <a:xfrm>
            <a:off x="838199" y="6356350"/>
            <a:ext cx="8724089" cy="365125"/>
          </a:xfrm>
        </p:spPr>
        <p:txBody>
          <a:bodyPr/>
          <a:lstStyle/>
          <a:p>
            <a:pPr algn="l"/>
            <a:r>
              <a:rPr lang="en-IN" b="1" i="1" dirty="0"/>
              <a:t>https://arxiv.org/abs/2308.16800</a:t>
            </a:r>
          </a:p>
        </p:txBody>
      </p:sp>
    </p:spTree>
    <p:extLst>
      <p:ext uri="{BB962C8B-B14F-4D97-AF65-F5344CB8AC3E}">
        <p14:creationId xmlns:p14="http://schemas.microsoft.com/office/powerpoint/2010/main" val="14741206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B4C16-9C5B-15CF-86A3-87A0EC6795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C95D8A-156B-E268-CB4C-6E6978D8FD89}"/>
              </a:ext>
            </a:extLst>
          </p:cNvPr>
          <p:cNvSpPr>
            <a:spLocks noGrp="1"/>
          </p:cNvSpPr>
          <p:nvPr>
            <p:ph type="title"/>
          </p:nvPr>
        </p:nvSpPr>
        <p:spPr>
          <a:xfrm>
            <a:off x="838200" y="496117"/>
            <a:ext cx="10515600" cy="1342414"/>
          </a:xfrm>
        </p:spPr>
        <p:txBody>
          <a:bodyPr>
            <a:normAutofit/>
          </a:bodyPr>
          <a:lstStyle/>
          <a:p>
            <a:r>
              <a:rPr lang="en-IN" b="1" dirty="0">
                <a:solidFill>
                  <a:srgbClr val="0066FF"/>
                </a:solidFill>
              </a:rPr>
              <a:t>Graph Neural Network Architectures:</a:t>
            </a:r>
            <a:br>
              <a:rPr lang="en-IN" b="1" dirty="0">
                <a:solidFill>
                  <a:srgbClr val="0066FF"/>
                </a:solidFill>
              </a:rPr>
            </a:br>
            <a:endParaRPr lang="en-IN" b="1" dirty="0">
              <a:solidFill>
                <a:srgbClr val="0066FF"/>
              </a:solidFill>
            </a:endParaRPr>
          </a:p>
        </p:txBody>
      </p:sp>
      <p:sp>
        <p:nvSpPr>
          <p:cNvPr id="3" name="Content Placeholder 2">
            <a:extLst>
              <a:ext uri="{FF2B5EF4-FFF2-40B4-BE49-F238E27FC236}">
                <a16:creationId xmlns:a16="http://schemas.microsoft.com/office/drawing/2014/main" id="{3070BE48-51A9-C506-BBAF-AF0A4BEC4917}"/>
              </a:ext>
            </a:extLst>
          </p:cNvPr>
          <p:cNvSpPr>
            <a:spLocks noGrp="1"/>
          </p:cNvSpPr>
          <p:nvPr>
            <p:ph idx="1"/>
          </p:nvPr>
        </p:nvSpPr>
        <p:spPr>
          <a:xfrm>
            <a:off x="838200" y="1566153"/>
            <a:ext cx="10515600" cy="4610810"/>
          </a:xfrm>
        </p:spPr>
        <p:txBody>
          <a:bodyPr>
            <a:normAutofit/>
          </a:bodyPr>
          <a:lstStyle/>
          <a:p>
            <a:r>
              <a:rPr lang="en-IN" b="1" dirty="0">
                <a:solidFill>
                  <a:schemeClr val="accent1">
                    <a:lumMod val="75000"/>
                  </a:schemeClr>
                </a:solidFill>
              </a:rPr>
              <a:t>Over Smoothening Problem’s Solution:</a:t>
            </a:r>
          </a:p>
          <a:p>
            <a:endParaRPr lang="en-IN" sz="1800" b="1" dirty="0">
              <a:solidFill>
                <a:schemeClr val="accent1">
                  <a:lumMod val="75000"/>
                </a:schemeClr>
              </a:solidFill>
            </a:endParaRPr>
          </a:p>
          <a:p>
            <a:r>
              <a:rPr lang="en-IN" sz="1800" b="1" dirty="0">
                <a:solidFill>
                  <a:schemeClr val="accent1">
                    <a:lumMod val="75000"/>
                  </a:schemeClr>
                </a:solidFill>
              </a:rPr>
              <a:t>GCN-2 [ICML-2020]:  </a:t>
            </a:r>
            <a:r>
              <a:rPr lang="en-IN" sz="1800" dirty="0">
                <a:solidFill>
                  <a:schemeClr val="accent1">
                    <a:lumMod val="75000"/>
                  </a:schemeClr>
                </a:solidFill>
              </a:rPr>
              <a:t>Simple and Deep Graph Convolutional Networks</a:t>
            </a:r>
          </a:p>
          <a:p>
            <a:pPr marL="0" indent="0">
              <a:buNone/>
            </a:pPr>
            <a:r>
              <a:rPr lang="en-IN" sz="1800" dirty="0">
                <a:solidFill>
                  <a:schemeClr val="accent1">
                    <a:lumMod val="75000"/>
                  </a:schemeClr>
                </a:solidFill>
              </a:rPr>
              <a:t>Introduced the Idea of </a:t>
            </a:r>
          </a:p>
          <a:p>
            <a:pPr marL="342900" indent="-342900">
              <a:buFont typeface="+mj-lt"/>
              <a:buAutoNum type="arabicPeriod"/>
            </a:pPr>
            <a:r>
              <a:rPr lang="en-IN" sz="1800" dirty="0">
                <a:solidFill>
                  <a:schemeClr val="accent1">
                    <a:lumMod val="75000"/>
                  </a:schemeClr>
                </a:solidFill>
              </a:rPr>
              <a:t>Residual Connection </a:t>
            </a:r>
          </a:p>
          <a:p>
            <a:pPr marL="342900" indent="-342900">
              <a:buFont typeface="+mj-lt"/>
              <a:buAutoNum type="arabicPeriod"/>
            </a:pPr>
            <a:r>
              <a:rPr lang="en-IN" sz="1800" dirty="0">
                <a:solidFill>
                  <a:schemeClr val="accent1">
                    <a:lumMod val="75000"/>
                  </a:schemeClr>
                </a:solidFill>
              </a:rPr>
              <a:t>Identity Mapping</a:t>
            </a:r>
          </a:p>
          <a:p>
            <a:pPr marL="0" indent="0">
              <a:buNone/>
            </a:pPr>
            <a:r>
              <a:rPr lang="en-US" sz="2000" dirty="0">
                <a:solidFill>
                  <a:schemeClr val="accent1">
                    <a:lumMod val="75000"/>
                  </a:schemeClr>
                </a:solidFill>
              </a:rPr>
              <a:t>Both the ideas are borrowed from ResNet.</a:t>
            </a:r>
          </a:p>
          <a:p>
            <a:pPr marL="0" indent="0">
              <a:buNone/>
            </a:pPr>
            <a:endParaRPr lang="en-US" sz="2000" dirty="0">
              <a:solidFill>
                <a:schemeClr val="accent1">
                  <a:lumMod val="75000"/>
                </a:schemeClr>
              </a:solidFill>
            </a:endParaRPr>
          </a:p>
          <a:p>
            <a:pPr marL="0" indent="0">
              <a:buNone/>
            </a:pPr>
            <a:endParaRPr lang="en-IN" sz="2000" dirty="0">
              <a:solidFill>
                <a:schemeClr val="accent1">
                  <a:lumMod val="75000"/>
                </a:schemeClr>
              </a:solidFill>
            </a:endParaRPr>
          </a:p>
        </p:txBody>
      </p:sp>
      <p:sp>
        <p:nvSpPr>
          <p:cNvPr id="12" name="Slide Number Placeholder 11">
            <a:extLst>
              <a:ext uri="{FF2B5EF4-FFF2-40B4-BE49-F238E27FC236}">
                <a16:creationId xmlns:a16="http://schemas.microsoft.com/office/drawing/2014/main" id="{0BF16BE4-23E6-8FD7-75C0-C05A331047C1}"/>
              </a:ext>
            </a:extLst>
          </p:cNvPr>
          <p:cNvSpPr>
            <a:spLocks noGrp="1"/>
          </p:cNvSpPr>
          <p:nvPr>
            <p:ph type="sldNum" sz="quarter" idx="12"/>
          </p:nvPr>
        </p:nvSpPr>
        <p:spPr/>
        <p:txBody>
          <a:bodyPr/>
          <a:lstStyle/>
          <a:p>
            <a:fld id="{76D3FA05-549D-43FE-B527-70531A14A6CB}" type="slidenum">
              <a:rPr lang="en-IN" smtClean="0"/>
              <a:t>31</a:t>
            </a:fld>
            <a:endParaRPr lang="en-IN"/>
          </a:p>
        </p:txBody>
      </p:sp>
      <p:sp>
        <p:nvSpPr>
          <p:cNvPr id="6" name="Footer Placeholder 4">
            <a:extLst>
              <a:ext uri="{FF2B5EF4-FFF2-40B4-BE49-F238E27FC236}">
                <a16:creationId xmlns:a16="http://schemas.microsoft.com/office/drawing/2014/main" id="{F15C2862-513C-0115-4019-F547BF042701}"/>
              </a:ext>
            </a:extLst>
          </p:cNvPr>
          <p:cNvSpPr>
            <a:spLocks noGrp="1"/>
          </p:cNvSpPr>
          <p:nvPr>
            <p:ph type="ftr" sz="quarter" idx="11"/>
          </p:nvPr>
        </p:nvSpPr>
        <p:spPr>
          <a:xfrm>
            <a:off x="838199" y="6356350"/>
            <a:ext cx="8724089" cy="365125"/>
          </a:xfrm>
        </p:spPr>
        <p:txBody>
          <a:bodyPr/>
          <a:lstStyle/>
          <a:p>
            <a:pPr algn="l"/>
            <a:r>
              <a:rPr lang="en-IN" b="1" i="1" dirty="0">
                <a:hlinkClick r:id="rId2"/>
              </a:rPr>
              <a:t>https://arxiv.org/abs/2007.02133</a:t>
            </a:r>
            <a:r>
              <a:rPr lang="en-IN" b="1" i="1" dirty="0"/>
              <a:t> [Ming Chen et al.]</a:t>
            </a:r>
          </a:p>
        </p:txBody>
      </p:sp>
    </p:spTree>
    <p:extLst>
      <p:ext uri="{BB962C8B-B14F-4D97-AF65-F5344CB8AC3E}">
        <p14:creationId xmlns:p14="http://schemas.microsoft.com/office/powerpoint/2010/main" val="19652698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CB664A-34C0-0FE1-EA51-8C45BA3D5C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7B4A5A-4BFC-3DA4-919A-5BB34C0607FD}"/>
              </a:ext>
            </a:extLst>
          </p:cNvPr>
          <p:cNvSpPr>
            <a:spLocks noGrp="1"/>
          </p:cNvSpPr>
          <p:nvPr>
            <p:ph type="title"/>
          </p:nvPr>
        </p:nvSpPr>
        <p:spPr>
          <a:xfrm>
            <a:off x="838200" y="496117"/>
            <a:ext cx="10515600" cy="1342414"/>
          </a:xfrm>
        </p:spPr>
        <p:txBody>
          <a:bodyPr>
            <a:normAutofit/>
          </a:bodyPr>
          <a:lstStyle/>
          <a:p>
            <a:r>
              <a:rPr lang="en-IN" b="1" dirty="0">
                <a:solidFill>
                  <a:srgbClr val="0066FF"/>
                </a:solidFill>
              </a:rPr>
              <a:t>Graph Neural Network Architectures:</a:t>
            </a:r>
            <a:br>
              <a:rPr lang="en-IN" b="1" dirty="0">
                <a:solidFill>
                  <a:srgbClr val="0066FF"/>
                </a:solidFill>
              </a:rPr>
            </a:br>
            <a:endParaRPr lang="en-IN" b="1" dirty="0">
              <a:solidFill>
                <a:srgbClr val="0066FF"/>
              </a:solidFill>
            </a:endParaRPr>
          </a:p>
        </p:txBody>
      </p:sp>
      <p:sp>
        <p:nvSpPr>
          <p:cNvPr id="3" name="Content Placeholder 2">
            <a:extLst>
              <a:ext uri="{FF2B5EF4-FFF2-40B4-BE49-F238E27FC236}">
                <a16:creationId xmlns:a16="http://schemas.microsoft.com/office/drawing/2014/main" id="{72F62E0B-A178-B54B-C489-ECC4EBA2DB12}"/>
              </a:ext>
            </a:extLst>
          </p:cNvPr>
          <p:cNvSpPr>
            <a:spLocks noGrp="1"/>
          </p:cNvSpPr>
          <p:nvPr>
            <p:ph idx="1"/>
          </p:nvPr>
        </p:nvSpPr>
        <p:spPr>
          <a:xfrm>
            <a:off x="838200" y="1566153"/>
            <a:ext cx="10515600" cy="4610810"/>
          </a:xfrm>
        </p:spPr>
        <p:txBody>
          <a:bodyPr>
            <a:normAutofit/>
          </a:bodyPr>
          <a:lstStyle/>
          <a:p>
            <a:r>
              <a:rPr lang="en-IN" b="1" dirty="0">
                <a:solidFill>
                  <a:schemeClr val="accent1">
                    <a:lumMod val="75000"/>
                  </a:schemeClr>
                </a:solidFill>
              </a:rPr>
              <a:t>GAT [ICLR, 2018] :</a:t>
            </a:r>
          </a:p>
          <a:p>
            <a:pPr marL="0" indent="0">
              <a:buNone/>
            </a:pPr>
            <a:r>
              <a:rPr lang="en-US" sz="1600" dirty="0">
                <a:solidFill>
                  <a:schemeClr val="accent1">
                    <a:lumMod val="75000"/>
                  </a:schemeClr>
                </a:solidFill>
              </a:rPr>
              <a:t>To address the limitations of GCNs, </a:t>
            </a:r>
            <a:r>
              <a:rPr lang="en-US" sz="1600" dirty="0" err="1">
                <a:solidFill>
                  <a:schemeClr val="accent1">
                    <a:lumMod val="75000"/>
                  </a:schemeClr>
                </a:solidFill>
              </a:rPr>
              <a:t>Veličković</a:t>
            </a:r>
            <a:r>
              <a:rPr lang="en-US" sz="1600" dirty="0">
                <a:solidFill>
                  <a:schemeClr val="accent1">
                    <a:lumMod val="75000"/>
                  </a:schemeClr>
                </a:solidFill>
              </a:rPr>
              <a:t> et al. (2018) introduced Graph Attention Networks (GATs), which employ an attention mechanism in the message passing process. The key idea is to allow nodes to attend to different neighbors with varying importances, enabling the model to capture the most relevant structural information</a:t>
            </a:r>
          </a:p>
          <a:p>
            <a:pPr marL="0" indent="0">
              <a:buNone/>
            </a:pPr>
            <a:r>
              <a:rPr lang="en-IN" sz="1600" dirty="0">
                <a:solidFill>
                  <a:schemeClr val="accent1">
                    <a:lumMod val="75000"/>
                  </a:schemeClr>
                </a:solidFill>
              </a:rPr>
              <a:t>The GAT Layer is defined as:</a:t>
            </a:r>
          </a:p>
          <a:p>
            <a:pPr marL="0" indent="0">
              <a:buNone/>
            </a:pPr>
            <a:endParaRPr lang="en-US" sz="1600" dirty="0">
              <a:solidFill>
                <a:schemeClr val="accent1">
                  <a:lumMod val="75000"/>
                </a:schemeClr>
              </a:solidFill>
            </a:endParaRPr>
          </a:p>
          <a:p>
            <a:pPr marL="0" indent="0">
              <a:buNone/>
            </a:pPr>
            <a:endParaRPr lang="en-US" sz="1600" dirty="0">
              <a:solidFill>
                <a:schemeClr val="accent1">
                  <a:lumMod val="75000"/>
                </a:schemeClr>
              </a:solidFill>
            </a:endParaRPr>
          </a:p>
          <a:p>
            <a:pPr marL="0" indent="0">
              <a:buNone/>
            </a:pPr>
            <a:endParaRPr lang="en-US" sz="1600" dirty="0">
              <a:solidFill>
                <a:schemeClr val="accent1">
                  <a:lumMod val="75000"/>
                </a:schemeClr>
              </a:solidFill>
            </a:endParaRPr>
          </a:p>
          <a:p>
            <a:pPr marL="0" indent="0">
              <a:buNone/>
            </a:pPr>
            <a:endParaRPr lang="en-US" sz="1600" dirty="0">
              <a:solidFill>
                <a:schemeClr val="accent1">
                  <a:lumMod val="75000"/>
                </a:schemeClr>
              </a:solidFill>
            </a:endParaRPr>
          </a:p>
        </p:txBody>
      </p:sp>
      <p:sp>
        <p:nvSpPr>
          <p:cNvPr id="12" name="Slide Number Placeholder 11">
            <a:extLst>
              <a:ext uri="{FF2B5EF4-FFF2-40B4-BE49-F238E27FC236}">
                <a16:creationId xmlns:a16="http://schemas.microsoft.com/office/drawing/2014/main" id="{C5D1A762-2D6F-4432-3404-443DF6FA8737}"/>
              </a:ext>
            </a:extLst>
          </p:cNvPr>
          <p:cNvSpPr>
            <a:spLocks noGrp="1"/>
          </p:cNvSpPr>
          <p:nvPr>
            <p:ph type="sldNum" sz="quarter" idx="12"/>
          </p:nvPr>
        </p:nvSpPr>
        <p:spPr/>
        <p:txBody>
          <a:bodyPr/>
          <a:lstStyle/>
          <a:p>
            <a:fld id="{76D3FA05-549D-43FE-B527-70531A14A6CB}" type="slidenum">
              <a:rPr lang="en-IN" smtClean="0"/>
              <a:t>32</a:t>
            </a:fld>
            <a:endParaRPr lang="en-IN"/>
          </a:p>
        </p:txBody>
      </p:sp>
      <p:sp>
        <p:nvSpPr>
          <p:cNvPr id="6" name="Footer Placeholder 4">
            <a:extLst>
              <a:ext uri="{FF2B5EF4-FFF2-40B4-BE49-F238E27FC236}">
                <a16:creationId xmlns:a16="http://schemas.microsoft.com/office/drawing/2014/main" id="{FA125357-B3FA-8BAC-8008-98991418E07B}"/>
              </a:ext>
            </a:extLst>
          </p:cNvPr>
          <p:cNvSpPr>
            <a:spLocks noGrp="1"/>
          </p:cNvSpPr>
          <p:nvPr>
            <p:ph type="ftr" sz="quarter" idx="11"/>
          </p:nvPr>
        </p:nvSpPr>
        <p:spPr>
          <a:xfrm>
            <a:off x="838199" y="6356350"/>
            <a:ext cx="8724089" cy="365125"/>
          </a:xfrm>
        </p:spPr>
        <p:txBody>
          <a:bodyPr/>
          <a:lstStyle/>
          <a:p>
            <a:pPr algn="l"/>
            <a:r>
              <a:rPr lang="en-IN" b="1" i="1" dirty="0">
                <a:hlinkClick r:id="rId2"/>
              </a:rPr>
              <a:t>https://arxiv.org/abs/1710.10903</a:t>
            </a:r>
            <a:r>
              <a:rPr lang="en-IN" b="1" i="1" dirty="0"/>
              <a:t> [Peter </a:t>
            </a:r>
            <a:r>
              <a:rPr lang="en-IN" b="1" i="1" dirty="0" err="1"/>
              <a:t>Velickovic</a:t>
            </a:r>
            <a:r>
              <a:rPr lang="en-IN" b="1" i="1" dirty="0"/>
              <a:t> et al.]</a:t>
            </a:r>
          </a:p>
        </p:txBody>
      </p:sp>
      <p:pic>
        <p:nvPicPr>
          <p:cNvPr id="7" name="Picture 6">
            <a:extLst>
              <a:ext uri="{FF2B5EF4-FFF2-40B4-BE49-F238E27FC236}">
                <a16:creationId xmlns:a16="http://schemas.microsoft.com/office/drawing/2014/main" id="{500F3EDA-215D-A893-21AF-43E20954A81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86774" y="3161489"/>
            <a:ext cx="9377463" cy="2651488"/>
          </a:xfrm>
          <a:prstGeom prst="rect">
            <a:avLst/>
          </a:prstGeom>
        </p:spPr>
      </p:pic>
    </p:spTree>
    <p:extLst>
      <p:ext uri="{BB962C8B-B14F-4D97-AF65-F5344CB8AC3E}">
        <p14:creationId xmlns:p14="http://schemas.microsoft.com/office/powerpoint/2010/main" val="10210154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AD42F-31A1-DEF1-E395-CE96FE543E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78A1AE-919E-FE9A-A98E-6AE960875C45}"/>
              </a:ext>
            </a:extLst>
          </p:cNvPr>
          <p:cNvSpPr>
            <a:spLocks noGrp="1"/>
          </p:cNvSpPr>
          <p:nvPr>
            <p:ph type="title"/>
          </p:nvPr>
        </p:nvSpPr>
        <p:spPr>
          <a:xfrm>
            <a:off x="838200" y="496117"/>
            <a:ext cx="10515600" cy="1342414"/>
          </a:xfrm>
        </p:spPr>
        <p:txBody>
          <a:bodyPr>
            <a:normAutofit/>
          </a:bodyPr>
          <a:lstStyle/>
          <a:p>
            <a:r>
              <a:rPr lang="en-IN" b="1" dirty="0">
                <a:solidFill>
                  <a:srgbClr val="0066FF"/>
                </a:solidFill>
              </a:rPr>
              <a:t>Graph Neural Network Architectures:</a:t>
            </a:r>
            <a:br>
              <a:rPr lang="en-IN" b="1" dirty="0">
                <a:solidFill>
                  <a:srgbClr val="0066FF"/>
                </a:solidFill>
              </a:rPr>
            </a:br>
            <a:endParaRPr lang="en-IN" b="1" dirty="0">
              <a:solidFill>
                <a:srgbClr val="0066FF"/>
              </a:solidFill>
            </a:endParaRPr>
          </a:p>
        </p:txBody>
      </p:sp>
      <p:sp>
        <p:nvSpPr>
          <p:cNvPr id="3" name="Content Placeholder 2">
            <a:extLst>
              <a:ext uri="{FF2B5EF4-FFF2-40B4-BE49-F238E27FC236}">
                <a16:creationId xmlns:a16="http://schemas.microsoft.com/office/drawing/2014/main" id="{FD57937F-EC8F-DD13-CA07-43ADD3B5A201}"/>
              </a:ext>
            </a:extLst>
          </p:cNvPr>
          <p:cNvSpPr>
            <a:spLocks noGrp="1"/>
          </p:cNvSpPr>
          <p:nvPr>
            <p:ph idx="1"/>
          </p:nvPr>
        </p:nvSpPr>
        <p:spPr>
          <a:xfrm>
            <a:off x="838200" y="1566153"/>
            <a:ext cx="10515600" cy="4610810"/>
          </a:xfrm>
        </p:spPr>
        <p:txBody>
          <a:bodyPr>
            <a:normAutofit/>
          </a:bodyPr>
          <a:lstStyle/>
          <a:p>
            <a:r>
              <a:rPr lang="en-IN" b="1" dirty="0">
                <a:solidFill>
                  <a:schemeClr val="accent1">
                    <a:lumMod val="75000"/>
                  </a:schemeClr>
                </a:solidFill>
              </a:rPr>
              <a:t>GAT [ICLR, 2018] :</a:t>
            </a:r>
          </a:p>
          <a:p>
            <a:pPr marL="0" indent="0">
              <a:buNone/>
            </a:pPr>
            <a:r>
              <a:rPr lang="en-IN" sz="1600" dirty="0">
                <a:solidFill>
                  <a:schemeClr val="accent1">
                    <a:lumMod val="75000"/>
                  </a:schemeClr>
                </a:solidFill>
              </a:rPr>
              <a:t>GAT address some of the limitations of GCN like:</a:t>
            </a:r>
          </a:p>
          <a:p>
            <a:pPr lvl="1"/>
            <a:r>
              <a:rPr lang="en-US" sz="1200" b="1" dirty="0">
                <a:solidFill>
                  <a:schemeClr val="accent1">
                    <a:lumMod val="75000"/>
                  </a:schemeClr>
                </a:solidFill>
              </a:rPr>
              <a:t>Anisotropic filters: </a:t>
            </a:r>
            <a:r>
              <a:rPr lang="en-US" sz="1200" dirty="0">
                <a:solidFill>
                  <a:schemeClr val="accent1">
                    <a:lumMod val="75000"/>
                  </a:schemeClr>
                </a:solidFill>
              </a:rPr>
              <a:t>The attention coefficients introduce anisotropy, allowing the model to capture different types of relationships between nodes.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IN" sz="2800" b="1" i="0" u="none" strike="noStrike" kern="1200" cap="none" spc="0" normalizeH="0" baseline="0" noProof="0" dirty="0">
              <a:ln>
                <a:noFill/>
              </a:ln>
              <a:solidFill>
                <a:srgbClr val="156082">
                  <a:lumMod val="75000"/>
                </a:srgbClr>
              </a:solidFill>
              <a:effectLst/>
              <a:uLnTx/>
              <a:uFillTx/>
              <a:latin typeface="Aptos" panose="02110004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N" sz="2800" b="1" i="0" u="none" strike="noStrike" kern="1200" cap="none" spc="0" normalizeH="0" baseline="0" noProof="0" dirty="0">
                <a:ln>
                  <a:noFill/>
                </a:ln>
                <a:solidFill>
                  <a:srgbClr val="156082">
                    <a:lumMod val="75000"/>
                  </a:srgbClr>
                </a:solidFill>
                <a:effectLst/>
                <a:uLnTx/>
                <a:uFillTx/>
                <a:latin typeface="Aptos" panose="02110004020202020204"/>
                <a:ea typeface="+mn-ea"/>
                <a:cs typeface="+mn-cs"/>
              </a:rPr>
              <a:t>GAT-V2 [ICLR, 2022] :</a:t>
            </a:r>
          </a:p>
          <a:p>
            <a:pPr marL="0" indent="0">
              <a:buNone/>
            </a:pPr>
            <a:r>
              <a:rPr lang="en-US" sz="1600" dirty="0">
                <a:solidFill>
                  <a:schemeClr val="accent1">
                    <a:lumMod val="75000"/>
                  </a:schemeClr>
                </a:solidFill>
              </a:rPr>
              <a:t>Brody et al. show that GAT does not actually compute the expressive, well known, type of attention (</a:t>
            </a:r>
            <a:r>
              <a:rPr lang="en-US" sz="1600" dirty="0" err="1">
                <a:solidFill>
                  <a:schemeClr val="accent1">
                    <a:lumMod val="75000"/>
                  </a:schemeClr>
                </a:solidFill>
              </a:rPr>
              <a:t>Bahdanau</a:t>
            </a:r>
            <a:r>
              <a:rPr lang="en-US" sz="1600" dirty="0">
                <a:solidFill>
                  <a:schemeClr val="accent1">
                    <a:lumMod val="75000"/>
                  </a:schemeClr>
                </a:solidFill>
              </a:rPr>
              <a:t> et al.,2014), which we call dynamic attention.</a:t>
            </a:r>
          </a:p>
          <a:p>
            <a:pPr marL="0" indent="0">
              <a:buNone/>
            </a:pPr>
            <a:endParaRPr lang="en-US" sz="1600" dirty="0">
              <a:solidFill>
                <a:schemeClr val="accent1">
                  <a:lumMod val="75000"/>
                </a:schemeClr>
              </a:solidFill>
            </a:endParaRPr>
          </a:p>
        </p:txBody>
      </p:sp>
      <p:sp>
        <p:nvSpPr>
          <p:cNvPr id="12" name="Slide Number Placeholder 11">
            <a:extLst>
              <a:ext uri="{FF2B5EF4-FFF2-40B4-BE49-F238E27FC236}">
                <a16:creationId xmlns:a16="http://schemas.microsoft.com/office/drawing/2014/main" id="{8764EB6E-7DAC-2449-1489-48DF1CC39DB2}"/>
              </a:ext>
            </a:extLst>
          </p:cNvPr>
          <p:cNvSpPr>
            <a:spLocks noGrp="1"/>
          </p:cNvSpPr>
          <p:nvPr>
            <p:ph type="sldNum" sz="quarter" idx="12"/>
          </p:nvPr>
        </p:nvSpPr>
        <p:spPr/>
        <p:txBody>
          <a:bodyPr/>
          <a:lstStyle/>
          <a:p>
            <a:fld id="{76D3FA05-549D-43FE-B527-70531A14A6CB}" type="slidenum">
              <a:rPr lang="en-IN" smtClean="0"/>
              <a:t>33</a:t>
            </a:fld>
            <a:endParaRPr lang="en-IN"/>
          </a:p>
        </p:txBody>
      </p:sp>
      <p:sp>
        <p:nvSpPr>
          <p:cNvPr id="6" name="Footer Placeholder 4">
            <a:extLst>
              <a:ext uri="{FF2B5EF4-FFF2-40B4-BE49-F238E27FC236}">
                <a16:creationId xmlns:a16="http://schemas.microsoft.com/office/drawing/2014/main" id="{EA57D269-AB7A-C724-2403-BA5FD1299164}"/>
              </a:ext>
            </a:extLst>
          </p:cNvPr>
          <p:cNvSpPr>
            <a:spLocks noGrp="1"/>
          </p:cNvSpPr>
          <p:nvPr>
            <p:ph type="ftr" sz="quarter" idx="11"/>
          </p:nvPr>
        </p:nvSpPr>
        <p:spPr>
          <a:xfrm>
            <a:off x="838199" y="6356350"/>
            <a:ext cx="8724089" cy="365125"/>
          </a:xfrm>
        </p:spPr>
        <p:txBody>
          <a:bodyPr/>
          <a:lstStyle/>
          <a:p>
            <a:pPr algn="l"/>
            <a:r>
              <a:rPr lang="en-IN" b="1" i="1" dirty="0">
                <a:hlinkClick r:id="rId2"/>
              </a:rPr>
              <a:t>https://arxiv.org/abs/2105.14491</a:t>
            </a:r>
            <a:r>
              <a:rPr lang="en-IN" b="1" i="1" dirty="0"/>
              <a:t> [Brody et al.]</a:t>
            </a:r>
          </a:p>
        </p:txBody>
      </p:sp>
      <p:pic>
        <p:nvPicPr>
          <p:cNvPr id="5" name="Picture 4" descr="A math equations and formulas&#10;&#10;Description automatically generated with medium confidence">
            <a:extLst>
              <a:ext uri="{FF2B5EF4-FFF2-40B4-BE49-F238E27FC236}">
                <a16:creationId xmlns:a16="http://schemas.microsoft.com/office/drawing/2014/main" id="{456724CE-8E15-B30B-51B3-EB1580180D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339" y="4204304"/>
            <a:ext cx="7136949" cy="1836574"/>
          </a:xfrm>
          <a:prstGeom prst="rect">
            <a:avLst/>
          </a:prstGeom>
        </p:spPr>
      </p:pic>
    </p:spTree>
    <p:extLst>
      <p:ext uri="{BB962C8B-B14F-4D97-AF65-F5344CB8AC3E}">
        <p14:creationId xmlns:p14="http://schemas.microsoft.com/office/powerpoint/2010/main" val="32618228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AD42F-31A1-DEF1-E395-CE96FE543E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78A1AE-919E-FE9A-A98E-6AE960875C45}"/>
              </a:ext>
            </a:extLst>
          </p:cNvPr>
          <p:cNvSpPr>
            <a:spLocks noGrp="1"/>
          </p:cNvSpPr>
          <p:nvPr>
            <p:ph type="title"/>
          </p:nvPr>
        </p:nvSpPr>
        <p:spPr>
          <a:xfrm>
            <a:off x="838200" y="496117"/>
            <a:ext cx="10515600" cy="1342414"/>
          </a:xfrm>
        </p:spPr>
        <p:txBody>
          <a:bodyPr>
            <a:normAutofit/>
          </a:bodyPr>
          <a:lstStyle/>
          <a:p>
            <a:r>
              <a:rPr lang="en-IN" b="1" dirty="0">
                <a:solidFill>
                  <a:srgbClr val="0066FF"/>
                </a:solidFill>
              </a:rPr>
              <a:t>Graph Neural Network Architectures:</a:t>
            </a:r>
            <a:br>
              <a:rPr lang="en-IN" b="1" dirty="0">
                <a:solidFill>
                  <a:srgbClr val="0066FF"/>
                </a:solidFill>
              </a:rPr>
            </a:br>
            <a:endParaRPr lang="en-IN" b="1" dirty="0">
              <a:solidFill>
                <a:srgbClr val="0066FF"/>
              </a:solidFill>
            </a:endParaRPr>
          </a:p>
        </p:txBody>
      </p:sp>
      <p:sp>
        <p:nvSpPr>
          <p:cNvPr id="3" name="Content Placeholder 2">
            <a:extLst>
              <a:ext uri="{FF2B5EF4-FFF2-40B4-BE49-F238E27FC236}">
                <a16:creationId xmlns:a16="http://schemas.microsoft.com/office/drawing/2014/main" id="{FD57937F-EC8F-DD13-CA07-43ADD3B5A201}"/>
              </a:ext>
            </a:extLst>
          </p:cNvPr>
          <p:cNvSpPr>
            <a:spLocks noGrp="1"/>
          </p:cNvSpPr>
          <p:nvPr>
            <p:ph idx="1"/>
          </p:nvPr>
        </p:nvSpPr>
        <p:spPr>
          <a:xfrm>
            <a:off x="838200" y="1566153"/>
            <a:ext cx="10515600" cy="4610810"/>
          </a:xfrm>
        </p:spPr>
        <p:txBody>
          <a:bodyPr>
            <a:normAutofit/>
          </a:bodyPr>
          <a:lstStyle/>
          <a:p>
            <a:r>
              <a:rPr lang="en-IN" b="1" dirty="0">
                <a:solidFill>
                  <a:schemeClr val="accent1">
                    <a:lumMod val="75000"/>
                  </a:schemeClr>
                </a:solidFill>
              </a:rPr>
              <a:t>L-CAT [ICLR, 2023] :</a:t>
            </a:r>
          </a:p>
          <a:p>
            <a:pPr marL="0" indent="0">
              <a:buNone/>
            </a:pPr>
            <a:r>
              <a:rPr lang="en-IN" sz="1600" dirty="0">
                <a:solidFill>
                  <a:schemeClr val="accent1">
                    <a:lumMod val="75000"/>
                  </a:schemeClr>
                </a:solidFill>
              </a:rPr>
              <a:t>J. Andrian et al. introduced (L-CAT): a GNN architecture that automatically interpolates between GCN, GAT and CAT in each layer, by adding two scalar parameters.</a:t>
            </a:r>
          </a:p>
          <a:p>
            <a:pPr marL="0" indent="0">
              <a:buNone/>
            </a:pPr>
            <a:endParaRPr lang="en-US" sz="1200" dirty="0">
              <a:solidFill>
                <a:schemeClr val="accent1">
                  <a:lumMod val="75000"/>
                </a:schemeClr>
              </a:solidFill>
            </a:endParaRPr>
          </a:p>
          <a:p>
            <a:pPr marL="0" indent="0">
              <a:buNone/>
            </a:pPr>
            <a:endParaRPr lang="en-US" sz="1200" dirty="0">
              <a:solidFill>
                <a:schemeClr val="accent1">
                  <a:lumMod val="75000"/>
                </a:schemeClr>
              </a:solidFill>
            </a:endParaRPr>
          </a:p>
          <a:p>
            <a:pPr marL="0" indent="0">
              <a:buNone/>
            </a:pPr>
            <a:endParaRPr lang="en-US" sz="1200" dirty="0">
              <a:solidFill>
                <a:schemeClr val="accent1">
                  <a:lumMod val="75000"/>
                </a:schemeClr>
              </a:solidFill>
            </a:endParaRPr>
          </a:p>
          <a:p>
            <a:pPr marL="0" indent="0">
              <a:buNone/>
            </a:pPr>
            <a:endParaRPr lang="en-US" sz="1200" dirty="0">
              <a:solidFill>
                <a:schemeClr val="accent1">
                  <a:lumMod val="75000"/>
                </a:schemeClr>
              </a:solidFill>
            </a:endParaRPr>
          </a:p>
          <a:p>
            <a:pPr marL="0" indent="0">
              <a:buNone/>
            </a:pPr>
            <a:endParaRPr lang="en-US" sz="1200" dirty="0">
              <a:solidFill>
                <a:schemeClr val="accent1">
                  <a:lumMod val="75000"/>
                </a:schemeClr>
              </a:solidFill>
            </a:endParaRPr>
          </a:p>
          <a:p>
            <a:pPr marL="0" indent="0">
              <a:buNone/>
            </a:pPr>
            <a:endParaRPr lang="en-US" sz="1200" dirty="0">
              <a:solidFill>
                <a:schemeClr val="accent1">
                  <a:lumMod val="75000"/>
                </a:schemeClr>
              </a:solidFill>
            </a:endParaRPr>
          </a:p>
          <a:p>
            <a:pPr marL="0" indent="0">
              <a:buNone/>
            </a:pPr>
            <a:r>
              <a:rPr lang="en-US" sz="1600" dirty="0">
                <a:solidFill>
                  <a:schemeClr val="accent1">
                    <a:lumMod val="75000"/>
                  </a:schemeClr>
                </a:solidFill>
              </a:rPr>
              <a:t>L-CAT enables a number of non-trivial benefits.</a:t>
            </a:r>
          </a:p>
          <a:p>
            <a:r>
              <a:rPr lang="en-US" sz="1600" dirty="0">
                <a:solidFill>
                  <a:schemeClr val="accent1">
                    <a:lumMod val="75000"/>
                  </a:schemeClr>
                </a:solidFill>
              </a:rPr>
              <a:t>It can switch between existing layers.</a:t>
            </a:r>
          </a:p>
          <a:p>
            <a:r>
              <a:rPr lang="en-US" sz="1600" dirty="0">
                <a:solidFill>
                  <a:schemeClr val="accent1">
                    <a:lumMod val="75000"/>
                  </a:schemeClr>
                </a:solidFill>
              </a:rPr>
              <a:t>Learns the amount of attention necessary for each case.</a:t>
            </a:r>
          </a:p>
          <a:p>
            <a:r>
              <a:rPr lang="en-US" sz="1600" dirty="0">
                <a:solidFill>
                  <a:schemeClr val="accent1">
                    <a:lumMod val="75000"/>
                  </a:schemeClr>
                </a:solidFill>
              </a:rPr>
              <a:t>As the performance of the models are data dependent so by combining these it removes the necessity of cross-validating the type of layers.</a:t>
            </a:r>
          </a:p>
        </p:txBody>
      </p:sp>
      <p:sp>
        <p:nvSpPr>
          <p:cNvPr id="12" name="Slide Number Placeholder 11">
            <a:extLst>
              <a:ext uri="{FF2B5EF4-FFF2-40B4-BE49-F238E27FC236}">
                <a16:creationId xmlns:a16="http://schemas.microsoft.com/office/drawing/2014/main" id="{8764EB6E-7DAC-2449-1489-48DF1CC39DB2}"/>
              </a:ext>
            </a:extLst>
          </p:cNvPr>
          <p:cNvSpPr>
            <a:spLocks noGrp="1"/>
          </p:cNvSpPr>
          <p:nvPr>
            <p:ph type="sldNum" sz="quarter" idx="12"/>
          </p:nvPr>
        </p:nvSpPr>
        <p:spPr/>
        <p:txBody>
          <a:bodyPr/>
          <a:lstStyle/>
          <a:p>
            <a:fld id="{76D3FA05-549D-43FE-B527-70531A14A6CB}" type="slidenum">
              <a:rPr lang="en-IN" smtClean="0"/>
              <a:t>34</a:t>
            </a:fld>
            <a:endParaRPr lang="en-IN"/>
          </a:p>
        </p:txBody>
      </p:sp>
      <p:sp>
        <p:nvSpPr>
          <p:cNvPr id="6" name="Footer Placeholder 4">
            <a:extLst>
              <a:ext uri="{FF2B5EF4-FFF2-40B4-BE49-F238E27FC236}">
                <a16:creationId xmlns:a16="http://schemas.microsoft.com/office/drawing/2014/main" id="{EA57D269-AB7A-C724-2403-BA5FD1299164}"/>
              </a:ext>
            </a:extLst>
          </p:cNvPr>
          <p:cNvSpPr>
            <a:spLocks noGrp="1"/>
          </p:cNvSpPr>
          <p:nvPr>
            <p:ph type="ftr" sz="quarter" idx="11"/>
          </p:nvPr>
        </p:nvSpPr>
        <p:spPr>
          <a:xfrm>
            <a:off x="838199" y="6356350"/>
            <a:ext cx="8724089" cy="365125"/>
          </a:xfrm>
        </p:spPr>
        <p:txBody>
          <a:bodyPr/>
          <a:lstStyle/>
          <a:p>
            <a:pPr algn="l"/>
            <a:r>
              <a:rPr lang="en-IN" b="1" i="1" dirty="0">
                <a:hlinkClick r:id="rId2"/>
              </a:rPr>
              <a:t>https://arxiv.org/pdf/2211.11853.pdf</a:t>
            </a:r>
            <a:r>
              <a:rPr lang="en-IN" b="1" i="1" dirty="0"/>
              <a:t> [J. Andrian et al.]</a:t>
            </a:r>
          </a:p>
        </p:txBody>
      </p:sp>
      <p:pic>
        <p:nvPicPr>
          <p:cNvPr id="7" name="Picture 6" descr="A math equation with black text&#10;&#10;Description automatically generated">
            <a:extLst>
              <a:ext uri="{FF2B5EF4-FFF2-40B4-BE49-F238E27FC236}">
                <a16:creationId xmlns:a16="http://schemas.microsoft.com/office/drawing/2014/main" id="{891EB1C2-CA69-77D1-BE63-336B885931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326" y="2865070"/>
            <a:ext cx="8853805" cy="1220547"/>
          </a:xfrm>
          <a:prstGeom prst="rect">
            <a:avLst/>
          </a:prstGeom>
        </p:spPr>
      </p:pic>
    </p:spTree>
    <p:extLst>
      <p:ext uri="{BB962C8B-B14F-4D97-AF65-F5344CB8AC3E}">
        <p14:creationId xmlns:p14="http://schemas.microsoft.com/office/powerpoint/2010/main" val="14817450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AD42F-31A1-DEF1-E395-CE96FE543E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78A1AE-919E-FE9A-A98E-6AE960875C45}"/>
              </a:ext>
            </a:extLst>
          </p:cNvPr>
          <p:cNvSpPr>
            <a:spLocks noGrp="1"/>
          </p:cNvSpPr>
          <p:nvPr>
            <p:ph type="title"/>
          </p:nvPr>
        </p:nvSpPr>
        <p:spPr>
          <a:xfrm>
            <a:off x="838200" y="496117"/>
            <a:ext cx="10515600" cy="1342414"/>
          </a:xfrm>
        </p:spPr>
        <p:txBody>
          <a:bodyPr>
            <a:normAutofit/>
          </a:bodyPr>
          <a:lstStyle/>
          <a:p>
            <a:r>
              <a:rPr lang="en-IN" b="1" dirty="0">
                <a:solidFill>
                  <a:srgbClr val="0066FF"/>
                </a:solidFill>
              </a:rPr>
              <a:t>Graph Neural Network Architectures:</a:t>
            </a:r>
            <a:br>
              <a:rPr lang="en-IN" b="1" dirty="0">
                <a:solidFill>
                  <a:srgbClr val="0066FF"/>
                </a:solidFill>
              </a:rPr>
            </a:br>
            <a:endParaRPr lang="en-IN" b="1" dirty="0">
              <a:solidFill>
                <a:srgbClr val="0066FF"/>
              </a:solidFill>
            </a:endParaRPr>
          </a:p>
        </p:txBody>
      </p:sp>
      <p:sp>
        <p:nvSpPr>
          <p:cNvPr id="3" name="Content Placeholder 2">
            <a:extLst>
              <a:ext uri="{FF2B5EF4-FFF2-40B4-BE49-F238E27FC236}">
                <a16:creationId xmlns:a16="http://schemas.microsoft.com/office/drawing/2014/main" id="{FD57937F-EC8F-DD13-CA07-43ADD3B5A201}"/>
              </a:ext>
            </a:extLst>
          </p:cNvPr>
          <p:cNvSpPr>
            <a:spLocks noGrp="1"/>
          </p:cNvSpPr>
          <p:nvPr>
            <p:ph idx="1"/>
          </p:nvPr>
        </p:nvSpPr>
        <p:spPr>
          <a:xfrm>
            <a:off x="838200" y="1566153"/>
            <a:ext cx="10515600" cy="4610810"/>
          </a:xfrm>
        </p:spPr>
        <p:txBody>
          <a:bodyPr>
            <a:normAutofit/>
          </a:bodyPr>
          <a:lstStyle/>
          <a:p>
            <a:r>
              <a:rPr lang="en-IN" b="1" dirty="0">
                <a:solidFill>
                  <a:schemeClr val="accent1">
                    <a:lumMod val="75000"/>
                  </a:schemeClr>
                </a:solidFill>
              </a:rPr>
              <a:t>GraphSAGE [NeurIPS, 2017] :</a:t>
            </a:r>
          </a:p>
          <a:p>
            <a:pPr marL="0" indent="0">
              <a:buNone/>
            </a:pPr>
            <a:r>
              <a:rPr lang="en-US" sz="1800" dirty="0">
                <a:solidFill>
                  <a:schemeClr val="accent1">
                    <a:lumMod val="75000"/>
                  </a:schemeClr>
                </a:solidFill>
              </a:rPr>
              <a:t>GraphSAGE, introduced by Hamilton et al. (2017), is an inductive GNN architecture designed to enable learning on unseen nodes or graphs. Unlike GCNs and GATs, which are transudative (i.e., they require the entire graph structure during training), GraphSAGE can generalize to new data by sampling and aggregating information from a fixed-size neighborhood.</a:t>
            </a:r>
          </a:p>
          <a:p>
            <a:pPr marL="0" indent="0">
              <a:buNone/>
            </a:pPr>
            <a:endParaRPr lang="en-US" sz="1800" dirty="0">
              <a:solidFill>
                <a:schemeClr val="accent1">
                  <a:lumMod val="75000"/>
                </a:schemeClr>
              </a:solidFill>
            </a:endParaRPr>
          </a:p>
        </p:txBody>
      </p:sp>
      <p:sp>
        <p:nvSpPr>
          <p:cNvPr id="12" name="Slide Number Placeholder 11">
            <a:extLst>
              <a:ext uri="{FF2B5EF4-FFF2-40B4-BE49-F238E27FC236}">
                <a16:creationId xmlns:a16="http://schemas.microsoft.com/office/drawing/2014/main" id="{8764EB6E-7DAC-2449-1489-48DF1CC39DB2}"/>
              </a:ext>
            </a:extLst>
          </p:cNvPr>
          <p:cNvSpPr>
            <a:spLocks noGrp="1"/>
          </p:cNvSpPr>
          <p:nvPr>
            <p:ph type="sldNum" sz="quarter" idx="12"/>
          </p:nvPr>
        </p:nvSpPr>
        <p:spPr/>
        <p:txBody>
          <a:bodyPr/>
          <a:lstStyle/>
          <a:p>
            <a:fld id="{76D3FA05-549D-43FE-B527-70531A14A6CB}" type="slidenum">
              <a:rPr lang="en-IN" smtClean="0"/>
              <a:t>35</a:t>
            </a:fld>
            <a:endParaRPr lang="en-IN"/>
          </a:p>
        </p:txBody>
      </p:sp>
      <p:sp>
        <p:nvSpPr>
          <p:cNvPr id="6" name="Footer Placeholder 4">
            <a:extLst>
              <a:ext uri="{FF2B5EF4-FFF2-40B4-BE49-F238E27FC236}">
                <a16:creationId xmlns:a16="http://schemas.microsoft.com/office/drawing/2014/main" id="{EA57D269-AB7A-C724-2403-BA5FD1299164}"/>
              </a:ext>
            </a:extLst>
          </p:cNvPr>
          <p:cNvSpPr>
            <a:spLocks noGrp="1"/>
          </p:cNvSpPr>
          <p:nvPr>
            <p:ph type="ftr" sz="quarter" idx="11"/>
          </p:nvPr>
        </p:nvSpPr>
        <p:spPr>
          <a:xfrm>
            <a:off x="838199" y="6356350"/>
            <a:ext cx="8724089" cy="365125"/>
          </a:xfrm>
        </p:spPr>
        <p:txBody>
          <a:bodyPr/>
          <a:lstStyle/>
          <a:p>
            <a:pPr algn="l"/>
            <a:r>
              <a:rPr lang="en-IN" b="1" i="1" dirty="0">
                <a:hlinkClick r:id="rId2"/>
              </a:rPr>
              <a:t>https://arxiv.org/pdf/1706.02216.pdf</a:t>
            </a:r>
            <a:r>
              <a:rPr lang="en-IN" b="1" i="1" dirty="0"/>
              <a:t> [W. Hamilton et al.]</a:t>
            </a:r>
          </a:p>
        </p:txBody>
      </p:sp>
      <p:pic>
        <p:nvPicPr>
          <p:cNvPr id="5" name="Picture 4" descr="A white background with black text&#10;&#10;Description automatically generated">
            <a:extLst>
              <a:ext uri="{FF2B5EF4-FFF2-40B4-BE49-F238E27FC236}">
                <a16:creationId xmlns:a16="http://schemas.microsoft.com/office/drawing/2014/main" id="{2EE0F65F-1551-B4BE-A1BB-FB52D9398A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945" y="3234446"/>
            <a:ext cx="7570343" cy="2805163"/>
          </a:xfrm>
          <a:prstGeom prst="rect">
            <a:avLst/>
          </a:prstGeom>
        </p:spPr>
      </p:pic>
    </p:spTree>
    <p:extLst>
      <p:ext uri="{BB962C8B-B14F-4D97-AF65-F5344CB8AC3E}">
        <p14:creationId xmlns:p14="http://schemas.microsoft.com/office/powerpoint/2010/main" val="2888590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5BE42-AAC4-6519-0E8D-7F217DDEFD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67B8D4-FCE2-3EE0-659B-30A5922103A7}"/>
              </a:ext>
            </a:extLst>
          </p:cNvPr>
          <p:cNvSpPr>
            <a:spLocks noGrp="1"/>
          </p:cNvSpPr>
          <p:nvPr>
            <p:ph type="title"/>
          </p:nvPr>
        </p:nvSpPr>
        <p:spPr>
          <a:xfrm>
            <a:off x="916022" y="1721796"/>
            <a:ext cx="10515600" cy="3219855"/>
          </a:xfrm>
        </p:spPr>
        <p:txBody>
          <a:bodyPr>
            <a:normAutofit/>
          </a:bodyPr>
          <a:lstStyle/>
          <a:p>
            <a:pPr algn="ctr"/>
            <a:r>
              <a:rPr lang="en-IN" sz="6000" b="1" dirty="0">
                <a:solidFill>
                  <a:srgbClr val="0066FF"/>
                </a:solidFill>
              </a:rPr>
              <a:t>How to use GNNs ?</a:t>
            </a:r>
          </a:p>
        </p:txBody>
      </p:sp>
      <p:sp>
        <p:nvSpPr>
          <p:cNvPr id="4" name="Slide Number Placeholder 3">
            <a:extLst>
              <a:ext uri="{FF2B5EF4-FFF2-40B4-BE49-F238E27FC236}">
                <a16:creationId xmlns:a16="http://schemas.microsoft.com/office/drawing/2014/main" id="{0AA04556-EB7C-DE59-4BB8-A91D204C824B}"/>
              </a:ext>
            </a:extLst>
          </p:cNvPr>
          <p:cNvSpPr>
            <a:spLocks noGrp="1"/>
          </p:cNvSpPr>
          <p:nvPr>
            <p:ph type="sldNum" sz="quarter" idx="12"/>
          </p:nvPr>
        </p:nvSpPr>
        <p:spPr/>
        <p:txBody>
          <a:bodyPr/>
          <a:lstStyle/>
          <a:p>
            <a:fld id="{76D3FA05-549D-43FE-B527-70531A14A6CB}" type="slidenum">
              <a:rPr lang="en-IN" smtClean="0"/>
              <a:t>36</a:t>
            </a:fld>
            <a:endParaRPr lang="en-IN"/>
          </a:p>
        </p:txBody>
      </p:sp>
    </p:spTree>
    <p:extLst>
      <p:ext uri="{BB962C8B-B14F-4D97-AF65-F5344CB8AC3E}">
        <p14:creationId xmlns:p14="http://schemas.microsoft.com/office/powerpoint/2010/main" val="34446419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AD42F-31A1-DEF1-E395-CE96FE543E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78A1AE-919E-FE9A-A98E-6AE960875C45}"/>
              </a:ext>
            </a:extLst>
          </p:cNvPr>
          <p:cNvSpPr>
            <a:spLocks noGrp="1"/>
          </p:cNvSpPr>
          <p:nvPr>
            <p:ph type="title"/>
          </p:nvPr>
        </p:nvSpPr>
        <p:spPr>
          <a:xfrm>
            <a:off x="838200" y="496117"/>
            <a:ext cx="10515600" cy="1342414"/>
          </a:xfrm>
        </p:spPr>
        <p:txBody>
          <a:bodyPr>
            <a:normAutofit/>
          </a:bodyPr>
          <a:lstStyle/>
          <a:p>
            <a:r>
              <a:rPr lang="en-IN" b="1" dirty="0">
                <a:solidFill>
                  <a:srgbClr val="0066FF"/>
                </a:solidFill>
              </a:rPr>
              <a:t>General Design Pipeline of GNNs:</a:t>
            </a:r>
            <a:br>
              <a:rPr lang="en-IN" b="1" dirty="0">
                <a:solidFill>
                  <a:srgbClr val="0066FF"/>
                </a:solidFill>
              </a:rPr>
            </a:br>
            <a:endParaRPr lang="en-IN" b="1" dirty="0">
              <a:solidFill>
                <a:srgbClr val="0066FF"/>
              </a:solidFill>
            </a:endParaRPr>
          </a:p>
        </p:txBody>
      </p:sp>
      <p:sp>
        <p:nvSpPr>
          <p:cNvPr id="3" name="Content Placeholder 2">
            <a:extLst>
              <a:ext uri="{FF2B5EF4-FFF2-40B4-BE49-F238E27FC236}">
                <a16:creationId xmlns:a16="http://schemas.microsoft.com/office/drawing/2014/main" id="{FD57937F-EC8F-DD13-CA07-43ADD3B5A201}"/>
              </a:ext>
            </a:extLst>
          </p:cNvPr>
          <p:cNvSpPr>
            <a:spLocks noGrp="1"/>
          </p:cNvSpPr>
          <p:nvPr>
            <p:ph idx="1"/>
          </p:nvPr>
        </p:nvSpPr>
        <p:spPr>
          <a:xfrm>
            <a:off x="838200" y="1566153"/>
            <a:ext cx="10515600" cy="4610810"/>
          </a:xfrm>
        </p:spPr>
        <p:txBody>
          <a:bodyPr>
            <a:normAutofit/>
          </a:bodyPr>
          <a:lstStyle/>
          <a:p>
            <a:r>
              <a:rPr lang="en-IN" b="1" dirty="0">
                <a:solidFill>
                  <a:schemeClr val="accent1">
                    <a:lumMod val="75000"/>
                  </a:schemeClr>
                </a:solidFill>
              </a:rPr>
              <a:t>Find Graph Structure:</a:t>
            </a:r>
          </a:p>
          <a:p>
            <a:pPr marL="0" indent="0">
              <a:buNone/>
            </a:pPr>
            <a:endParaRPr lang="en-IN" sz="1800" dirty="0">
              <a:solidFill>
                <a:schemeClr val="accent1">
                  <a:lumMod val="75000"/>
                </a:schemeClr>
              </a:solidFill>
            </a:endParaRPr>
          </a:p>
          <a:p>
            <a:pPr marL="0" indent="0">
              <a:buNone/>
            </a:pPr>
            <a:endParaRPr lang="en-IN" sz="1800" dirty="0">
              <a:solidFill>
                <a:schemeClr val="accent1">
                  <a:lumMod val="75000"/>
                </a:schemeClr>
              </a:solidFill>
            </a:endParaRPr>
          </a:p>
          <a:p>
            <a:pPr marL="0" indent="0">
              <a:buNone/>
            </a:pPr>
            <a:r>
              <a:rPr lang="en-IN" sz="1800" dirty="0">
                <a:solidFill>
                  <a:schemeClr val="accent1">
                    <a:lumMod val="75000"/>
                  </a:schemeClr>
                </a:solidFill>
              </a:rPr>
              <a:t>At first, we have to find out the graph structure in the application. There are usually two scenarios:</a:t>
            </a:r>
          </a:p>
          <a:p>
            <a:pPr marL="800100" lvl="1" indent="-342900">
              <a:buFont typeface="+mj-lt"/>
              <a:buAutoNum type="arabicPeriod"/>
            </a:pPr>
            <a:r>
              <a:rPr lang="en-US" sz="1400" b="1" dirty="0">
                <a:solidFill>
                  <a:schemeClr val="accent1">
                    <a:lumMod val="75000"/>
                  </a:schemeClr>
                </a:solidFill>
              </a:rPr>
              <a:t>Structural Scenarios:  </a:t>
            </a:r>
            <a:r>
              <a:rPr lang="en-US" sz="1400" dirty="0">
                <a:solidFill>
                  <a:schemeClr val="accent1">
                    <a:lumMod val="75000"/>
                  </a:schemeClr>
                </a:solidFill>
              </a:rPr>
              <a:t>The graph structure is explicit in the applications, such as applications on molecules, physical systems, knowledge graphs and so on.</a:t>
            </a:r>
          </a:p>
          <a:p>
            <a:pPr marL="800100" lvl="1" indent="-342900">
              <a:buFont typeface="+mj-lt"/>
              <a:buAutoNum type="arabicPeriod"/>
            </a:pPr>
            <a:r>
              <a:rPr lang="en-US" sz="1400" b="1" dirty="0">
                <a:solidFill>
                  <a:schemeClr val="accent1">
                    <a:lumMod val="75000"/>
                  </a:schemeClr>
                </a:solidFill>
              </a:rPr>
              <a:t>Non-Structural Scenarios: </a:t>
            </a:r>
            <a:r>
              <a:rPr lang="en-US" sz="1400" dirty="0">
                <a:solidFill>
                  <a:schemeClr val="accent1">
                    <a:lumMod val="75000"/>
                  </a:schemeClr>
                </a:solidFill>
              </a:rPr>
              <a:t>Graphs are implicit so that we have to first build the graph from the task, such as building a fully-connected “word” graph for text or building a scene graph for an image.</a:t>
            </a:r>
          </a:p>
          <a:p>
            <a:pPr marL="0" indent="0">
              <a:buNone/>
            </a:pPr>
            <a:endParaRPr lang="en-US" sz="1800" dirty="0">
              <a:solidFill>
                <a:schemeClr val="accent1">
                  <a:lumMod val="75000"/>
                </a:schemeClr>
              </a:solidFill>
            </a:endParaRPr>
          </a:p>
          <a:p>
            <a:pPr marL="0" indent="0">
              <a:buNone/>
            </a:pPr>
            <a:r>
              <a:rPr lang="en-US" sz="1800" dirty="0">
                <a:solidFill>
                  <a:schemeClr val="accent1">
                    <a:lumMod val="75000"/>
                  </a:schemeClr>
                </a:solidFill>
              </a:rPr>
              <a:t>After we get the graph, later part is to design GNN on that specific graph.</a:t>
            </a:r>
          </a:p>
        </p:txBody>
      </p:sp>
      <p:sp>
        <p:nvSpPr>
          <p:cNvPr id="12" name="Slide Number Placeholder 11">
            <a:extLst>
              <a:ext uri="{FF2B5EF4-FFF2-40B4-BE49-F238E27FC236}">
                <a16:creationId xmlns:a16="http://schemas.microsoft.com/office/drawing/2014/main" id="{8764EB6E-7DAC-2449-1489-48DF1CC39DB2}"/>
              </a:ext>
            </a:extLst>
          </p:cNvPr>
          <p:cNvSpPr>
            <a:spLocks noGrp="1"/>
          </p:cNvSpPr>
          <p:nvPr>
            <p:ph type="sldNum" sz="quarter" idx="12"/>
          </p:nvPr>
        </p:nvSpPr>
        <p:spPr/>
        <p:txBody>
          <a:bodyPr/>
          <a:lstStyle/>
          <a:p>
            <a:fld id="{76D3FA05-549D-43FE-B527-70531A14A6CB}" type="slidenum">
              <a:rPr lang="en-IN" smtClean="0"/>
              <a:t>37</a:t>
            </a:fld>
            <a:endParaRPr lang="en-IN"/>
          </a:p>
        </p:txBody>
      </p:sp>
      <p:sp>
        <p:nvSpPr>
          <p:cNvPr id="6" name="Footer Placeholder 4">
            <a:extLst>
              <a:ext uri="{FF2B5EF4-FFF2-40B4-BE49-F238E27FC236}">
                <a16:creationId xmlns:a16="http://schemas.microsoft.com/office/drawing/2014/main" id="{EA57D269-AB7A-C724-2403-BA5FD1299164}"/>
              </a:ext>
            </a:extLst>
          </p:cNvPr>
          <p:cNvSpPr>
            <a:spLocks noGrp="1"/>
          </p:cNvSpPr>
          <p:nvPr>
            <p:ph type="ftr" sz="quarter" idx="11"/>
          </p:nvPr>
        </p:nvSpPr>
        <p:spPr>
          <a:xfrm>
            <a:off x="838199" y="6356350"/>
            <a:ext cx="8724089" cy="365125"/>
          </a:xfrm>
        </p:spPr>
        <p:txBody>
          <a:bodyPr/>
          <a:lstStyle/>
          <a:p>
            <a:pPr algn="l"/>
            <a:r>
              <a:rPr lang="en-IN" b="1" i="1" dirty="0"/>
              <a:t>https://www.sciencedirect.com/science/article/pii/S2666651021000012#sec2</a:t>
            </a:r>
          </a:p>
        </p:txBody>
      </p:sp>
    </p:spTree>
    <p:extLst>
      <p:ext uri="{BB962C8B-B14F-4D97-AF65-F5344CB8AC3E}">
        <p14:creationId xmlns:p14="http://schemas.microsoft.com/office/powerpoint/2010/main" val="10621859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AD42F-31A1-DEF1-E395-CE96FE543E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78A1AE-919E-FE9A-A98E-6AE960875C45}"/>
              </a:ext>
            </a:extLst>
          </p:cNvPr>
          <p:cNvSpPr>
            <a:spLocks noGrp="1"/>
          </p:cNvSpPr>
          <p:nvPr>
            <p:ph type="title"/>
          </p:nvPr>
        </p:nvSpPr>
        <p:spPr>
          <a:xfrm>
            <a:off x="838200" y="496117"/>
            <a:ext cx="10515600" cy="1342414"/>
          </a:xfrm>
        </p:spPr>
        <p:txBody>
          <a:bodyPr>
            <a:normAutofit/>
          </a:bodyPr>
          <a:lstStyle/>
          <a:p>
            <a:r>
              <a:rPr lang="en-IN" b="1" dirty="0">
                <a:solidFill>
                  <a:srgbClr val="0066FF"/>
                </a:solidFill>
              </a:rPr>
              <a:t>General Design Pipeline of GNNs:</a:t>
            </a:r>
            <a:br>
              <a:rPr lang="en-IN" b="1" dirty="0">
                <a:solidFill>
                  <a:srgbClr val="0066FF"/>
                </a:solidFill>
              </a:rPr>
            </a:br>
            <a:endParaRPr lang="en-IN" b="1" dirty="0">
              <a:solidFill>
                <a:srgbClr val="0066FF"/>
              </a:solidFill>
            </a:endParaRPr>
          </a:p>
        </p:txBody>
      </p:sp>
      <p:sp>
        <p:nvSpPr>
          <p:cNvPr id="3" name="Content Placeholder 2">
            <a:extLst>
              <a:ext uri="{FF2B5EF4-FFF2-40B4-BE49-F238E27FC236}">
                <a16:creationId xmlns:a16="http://schemas.microsoft.com/office/drawing/2014/main" id="{FD57937F-EC8F-DD13-CA07-43ADD3B5A201}"/>
              </a:ext>
            </a:extLst>
          </p:cNvPr>
          <p:cNvSpPr>
            <a:spLocks noGrp="1"/>
          </p:cNvSpPr>
          <p:nvPr>
            <p:ph idx="1"/>
          </p:nvPr>
        </p:nvSpPr>
        <p:spPr>
          <a:xfrm>
            <a:off x="838200" y="1566153"/>
            <a:ext cx="10515600" cy="4610810"/>
          </a:xfrm>
        </p:spPr>
        <p:txBody>
          <a:bodyPr>
            <a:normAutofit/>
          </a:bodyPr>
          <a:lstStyle/>
          <a:p>
            <a:r>
              <a:rPr lang="en-IN" b="1" dirty="0">
                <a:solidFill>
                  <a:schemeClr val="accent1">
                    <a:lumMod val="75000"/>
                  </a:schemeClr>
                </a:solidFill>
              </a:rPr>
              <a:t>End-to-End Design Pipeline of GNN Models.</a:t>
            </a:r>
          </a:p>
          <a:p>
            <a:pPr marL="0" indent="0">
              <a:buNone/>
            </a:pPr>
            <a:endParaRPr lang="en-IN" sz="1800" dirty="0">
              <a:solidFill>
                <a:schemeClr val="accent1">
                  <a:lumMod val="75000"/>
                </a:schemeClr>
              </a:solidFill>
            </a:endParaRPr>
          </a:p>
        </p:txBody>
      </p:sp>
      <p:sp>
        <p:nvSpPr>
          <p:cNvPr id="12" name="Slide Number Placeholder 11">
            <a:extLst>
              <a:ext uri="{FF2B5EF4-FFF2-40B4-BE49-F238E27FC236}">
                <a16:creationId xmlns:a16="http://schemas.microsoft.com/office/drawing/2014/main" id="{8764EB6E-7DAC-2449-1489-48DF1CC39DB2}"/>
              </a:ext>
            </a:extLst>
          </p:cNvPr>
          <p:cNvSpPr>
            <a:spLocks noGrp="1"/>
          </p:cNvSpPr>
          <p:nvPr>
            <p:ph type="sldNum" sz="quarter" idx="12"/>
          </p:nvPr>
        </p:nvSpPr>
        <p:spPr/>
        <p:txBody>
          <a:bodyPr/>
          <a:lstStyle/>
          <a:p>
            <a:fld id="{76D3FA05-549D-43FE-B527-70531A14A6CB}" type="slidenum">
              <a:rPr lang="en-IN" smtClean="0"/>
              <a:t>38</a:t>
            </a:fld>
            <a:endParaRPr lang="en-IN"/>
          </a:p>
        </p:txBody>
      </p:sp>
      <p:sp>
        <p:nvSpPr>
          <p:cNvPr id="6" name="Footer Placeholder 4">
            <a:extLst>
              <a:ext uri="{FF2B5EF4-FFF2-40B4-BE49-F238E27FC236}">
                <a16:creationId xmlns:a16="http://schemas.microsoft.com/office/drawing/2014/main" id="{EA57D269-AB7A-C724-2403-BA5FD1299164}"/>
              </a:ext>
            </a:extLst>
          </p:cNvPr>
          <p:cNvSpPr>
            <a:spLocks noGrp="1"/>
          </p:cNvSpPr>
          <p:nvPr>
            <p:ph type="ftr" sz="quarter" idx="11"/>
          </p:nvPr>
        </p:nvSpPr>
        <p:spPr>
          <a:xfrm>
            <a:off x="838199" y="6356350"/>
            <a:ext cx="8724089" cy="365125"/>
          </a:xfrm>
        </p:spPr>
        <p:txBody>
          <a:bodyPr/>
          <a:lstStyle/>
          <a:p>
            <a:pPr algn="l"/>
            <a:r>
              <a:rPr lang="en-IN" b="1" i="1" dirty="0"/>
              <a:t>Image Source: https://www.sciencedirect.com/science/article/pii/S2666651021000012#sec2</a:t>
            </a:r>
          </a:p>
        </p:txBody>
      </p:sp>
      <p:pic>
        <p:nvPicPr>
          <p:cNvPr id="5" name="Picture 4" descr="A diagram of a software flow&#10;&#10;Description automatically generated">
            <a:extLst>
              <a:ext uri="{FF2B5EF4-FFF2-40B4-BE49-F238E27FC236}">
                <a16:creationId xmlns:a16="http://schemas.microsoft.com/office/drawing/2014/main" id="{8A9072A5-CF19-B060-830A-A0B7BF65AC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0499" y="2092562"/>
            <a:ext cx="8511701" cy="4263788"/>
          </a:xfrm>
          <a:prstGeom prst="rect">
            <a:avLst/>
          </a:prstGeom>
        </p:spPr>
      </p:pic>
    </p:spTree>
    <p:extLst>
      <p:ext uri="{BB962C8B-B14F-4D97-AF65-F5344CB8AC3E}">
        <p14:creationId xmlns:p14="http://schemas.microsoft.com/office/powerpoint/2010/main" val="18446990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AD42F-31A1-DEF1-E395-CE96FE543E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78A1AE-919E-FE9A-A98E-6AE960875C45}"/>
              </a:ext>
            </a:extLst>
          </p:cNvPr>
          <p:cNvSpPr>
            <a:spLocks noGrp="1"/>
          </p:cNvSpPr>
          <p:nvPr>
            <p:ph type="title"/>
          </p:nvPr>
        </p:nvSpPr>
        <p:spPr>
          <a:xfrm>
            <a:off x="838200" y="496117"/>
            <a:ext cx="10515600" cy="1342414"/>
          </a:xfrm>
        </p:spPr>
        <p:txBody>
          <a:bodyPr>
            <a:normAutofit/>
          </a:bodyPr>
          <a:lstStyle/>
          <a:p>
            <a:r>
              <a:rPr lang="en-IN" b="1" dirty="0">
                <a:solidFill>
                  <a:srgbClr val="0066FF"/>
                </a:solidFill>
              </a:rPr>
              <a:t>Tools and Datasets for GNNs:</a:t>
            </a:r>
            <a:br>
              <a:rPr lang="en-IN" b="1" dirty="0">
                <a:solidFill>
                  <a:srgbClr val="0066FF"/>
                </a:solidFill>
              </a:rPr>
            </a:br>
            <a:endParaRPr lang="en-IN" b="1" dirty="0">
              <a:solidFill>
                <a:srgbClr val="0066FF"/>
              </a:solidFill>
            </a:endParaRPr>
          </a:p>
        </p:txBody>
      </p:sp>
      <p:sp>
        <p:nvSpPr>
          <p:cNvPr id="12" name="Slide Number Placeholder 11">
            <a:extLst>
              <a:ext uri="{FF2B5EF4-FFF2-40B4-BE49-F238E27FC236}">
                <a16:creationId xmlns:a16="http://schemas.microsoft.com/office/drawing/2014/main" id="{8764EB6E-7DAC-2449-1489-48DF1CC39DB2}"/>
              </a:ext>
            </a:extLst>
          </p:cNvPr>
          <p:cNvSpPr>
            <a:spLocks noGrp="1"/>
          </p:cNvSpPr>
          <p:nvPr>
            <p:ph type="sldNum" sz="quarter" idx="12"/>
          </p:nvPr>
        </p:nvSpPr>
        <p:spPr/>
        <p:txBody>
          <a:bodyPr/>
          <a:lstStyle/>
          <a:p>
            <a:fld id="{76D3FA05-549D-43FE-B527-70531A14A6CB}" type="slidenum">
              <a:rPr lang="en-IN" smtClean="0"/>
              <a:t>39</a:t>
            </a:fld>
            <a:endParaRPr lang="en-IN"/>
          </a:p>
        </p:txBody>
      </p:sp>
      <p:pic>
        <p:nvPicPr>
          <p:cNvPr id="4" name="Google Shape;734;p46" descr="Logo&#10;&#10;Description automatically generated">
            <a:extLst>
              <a:ext uri="{FF2B5EF4-FFF2-40B4-BE49-F238E27FC236}">
                <a16:creationId xmlns:a16="http://schemas.microsoft.com/office/drawing/2014/main" id="{7C6D53C8-9B95-4A32-0387-E0A876775ED5}"/>
              </a:ext>
            </a:extLst>
          </p:cNvPr>
          <p:cNvPicPr preferRelativeResize="0"/>
          <p:nvPr/>
        </p:nvPicPr>
        <p:blipFill rotWithShape="1">
          <a:blip r:embed="rId2">
            <a:alphaModFix/>
          </a:blip>
          <a:srcRect/>
          <a:stretch/>
        </p:blipFill>
        <p:spPr>
          <a:xfrm>
            <a:off x="874448" y="2776953"/>
            <a:ext cx="4286250" cy="962025"/>
          </a:xfrm>
          <a:prstGeom prst="rect">
            <a:avLst/>
          </a:prstGeom>
          <a:noFill/>
          <a:ln>
            <a:noFill/>
          </a:ln>
          <a:effectLst>
            <a:outerShdw blurRad="292100" dist="139700" dir="2700000" algn="tl" rotWithShape="0">
              <a:srgbClr val="333333">
                <a:alpha val="64705"/>
              </a:srgbClr>
            </a:outerShdw>
          </a:effectLst>
        </p:spPr>
      </p:pic>
      <p:pic>
        <p:nvPicPr>
          <p:cNvPr id="7" name="Google Shape;735;p46" descr="Icon&#10;&#10;Description automatically generated">
            <a:extLst>
              <a:ext uri="{FF2B5EF4-FFF2-40B4-BE49-F238E27FC236}">
                <a16:creationId xmlns:a16="http://schemas.microsoft.com/office/drawing/2014/main" id="{3B8C35BA-06B8-1A04-6A9E-1A6A5C99C96F}"/>
              </a:ext>
            </a:extLst>
          </p:cNvPr>
          <p:cNvPicPr preferRelativeResize="0"/>
          <p:nvPr/>
        </p:nvPicPr>
        <p:blipFill rotWithShape="1">
          <a:blip r:embed="rId3">
            <a:alphaModFix/>
          </a:blip>
          <a:srcRect/>
          <a:stretch/>
        </p:blipFill>
        <p:spPr>
          <a:xfrm>
            <a:off x="874448" y="1604728"/>
            <a:ext cx="3118168" cy="967174"/>
          </a:xfrm>
          <a:prstGeom prst="rect">
            <a:avLst/>
          </a:prstGeom>
          <a:noFill/>
          <a:ln>
            <a:noFill/>
          </a:ln>
          <a:effectLst>
            <a:outerShdw blurRad="292100" dist="139700" dir="2700000" algn="tl" rotWithShape="0">
              <a:srgbClr val="333333">
                <a:alpha val="64705"/>
              </a:srgbClr>
            </a:outerShdw>
          </a:effectLst>
        </p:spPr>
      </p:pic>
      <p:pic>
        <p:nvPicPr>
          <p:cNvPr id="8" name="Google Shape;736;p46" descr="A picture containing text, clipart&#10;&#10;Description automatically generated">
            <a:extLst>
              <a:ext uri="{FF2B5EF4-FFF2-40B4-BE49-F238E27FC236}">
                <a16:creationId xmlns:a16="http://schemas.microsoft.com/office/drawing/2014/main" id="{E0AD3A0F-22A7-5CA0-3321-891EF0B53CDB}"/>
              </a:ext>
            </a:extLst>
          </p:cNvPr>
          <p:cNvPicPr preferRelativeResize="0"/>
          <p:nvPr/>
        </p:nvPicPr>
        <p:blipFill rotWithShape="1">
          <a:blip r:embed="rId4">
            <a:alphaModFix/>
          </a:blip>
          <a:srcRect/>
          <a:stretch/>
        </p:blipFill>
        <p:spPr>
          <a:xfrm>
            <a:off x="4204998" y="1625822"/>
            <a:ext cx="3299051" cy="942586"/>
          </a:xfrm>
          <a:prstGeom prst="rect">
            <a:avLst/>
          </a:prstGeom>
          <a:noFill/>
          <a:ln>
            <a:noFill/>
          </a:ln>
          <a:effectLst>
            <a:outerShdw blurRad="292100" dist="139700" dir="2700000" algn="tl" rotWithShape="0">
              <a:srgbClr val="333333">
                <a:alpha val="64705"/>
              </a:srgbClr>
            </a:outerShdw>
          </a:effectLst>
        </p:spPr>
      </p:pic>
      <p:pic>
        <p:nvPicPr>
          <p:cNvPr id="9" name="Google Shape;737;p46">
            <a:extLst>
              <a:ext uri="{FF2B5EF4-FFF2-40B4-BE49-F238E27FC236}">
                <a16:creationId xmlns:a16="http://schemas.microsoft.com/office/drawing/2014/main" id="{F5BA5B27-E4FA-EA45-E957-DB43CA4A1C7A}"/>
              </a:ext>
            </a:extLst>
          </p:cNvPr>
          <p:cNvPicPr preferRelativeResize="0"/>
          <p:nvPr/>
        </p:nvPicPr>
        <p:blipFill rotWithShape="1">
          <a:blip r:embed="rId5">
            <a:alphaModFix/>
          </a:blip>
          <a:srcRect/>
          <a:stretch/>
        </p:blipFill>
        <p:spPr>
          <a:xfrm>
            <a:off x="7788806" y="1632248"/>
            <a:ext cx="2828925" cy="1019175"/>
          </a:xfrm>
          <a:prstGeom prst="rect">
            <a:avLst/>
          </a:prstGeom>
          <a:noFill/>
          <a:ln>
            <a:noFill/>
          </a:ln>
          <a:effectLst>
            <a:outerShdw blurRad="292100" dist="139700" dir="2700000" algn="tl" rotWithShape="0">
              <a:srgbClr val="333333">
                <a:alpha val="64705"/>
              </a:srgbClr>
            </a:outerShdw>
          </a:effectLst>
        </p:spPr>
      </p:pic>
      <p:pic>
        <p:nvPicPr>
          <p:cNvPr id="11" name="Google Shape;739;p46" descr="Icon&#10;&#10;Description automatically generated">
            <a:extLst>
              <a:ext uri="{FF2B5EF4-FFF2-40B4-BE49-F238E27FC236}">
                <a16:creationId xmlns:a16="http://schemas.microsoft.com/office/drawing/2014/main" id="{FAB4D8DC-5484-6ADB-5732-C6667990522B}"/>
              </a:ext>
            </a:extLst>
          </p:cNvPr>
          <p:cNvPicPr preferRelativeResize="0"/>
          <p:nvPr/>
        </p:nvPicPr>
        <p:blipFill rotWithShape="1">
          <a:blip r:embed="rId6">
            <a:alphaModFix/>
          </a:blip>
          <a:srcRect/>
          <a:stretch/>
        </p:blipFill>
        <p:spPr>
          <a:xfrm>
            <a:off x="5274908" y="2930361"/>
            <a:ext cx="3619500" cy="1266825"/>
          </a:xfrm>
          <a:prstGeom prst="rect">
            <a:avLst/>
          </a:prstGeom>
          <a:noFill/>
          <a:ln>
            <a:noFill/>
          </a:ln>
          <a:effectLst>
            <a:outerShdw blurRad="292100" dist="139700" dir="2700000" algn="tl" rotWithShape="0">
              <a:srgbClr val="333333">
                <a:alpha val="64705"/>
              </a:srgbClr>
            </a:outerShdw>
          </a:effectLst>
        </p:spPr>
      </p:pic>
      <p:sp>
        <p:nvSpPr>
          <p:cNvPr id="13" name="Google Shape;740;p46">
            <a:extLst>
              <a:ext uri="{FF2B5EF4-FFF2-40B4-BE49-F238E27FC236}">
                <a16:creationId xmlns:a16="http://schemas.microsoft.com/office/drawing/2014/main" id="{14F03A24-0D8C-526C-D7F5-C7B8CAE2FB7D}"/>
              </a:ext>
            </a:extLst>
          </p:cNvPr>
          <p:cNvSpPr txBox="1"/>
          <p:nvPr/>
        </p:nvSpPr>
        <p:spPr>
          <a:xfrm>
            <a:off x="5783295" y="4288527"/>
            <a:ext cx="282730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dirty="0">
                <a:solidFill>
                  <a:schemeClr val="dk1"/>
                </a:solidFill>
                <a:latin typeface="Avenir"/>
                <a:ea typeface="Avenir"/>
                <a:cs typeface="Avenir"/>
                <a:sym typeface="Avenir"/>
                <a:hlinkClick r:id="rId7">
                  <a:extLst>
                    <a:ext uri="{A12FA001-AC4F-418D-AE19-62706E023703}">
                      <ahyp:hlinkClr xmlns:ahyp="http://schemas.microsoft.com/office/drawing/2018/hyperlinkcolor" val="tx"/>
                    </a:ext>
                  </a:extLst>
                </a:hlinkClick>
              </a:rPr>
              <a:t>Open Graph Benchmark</a:t>
            </a:r>
            <a:endParaRPr sz="1800" dirty="0">
              <a:solidFill>
                <a:schemeClr val="dk1"/>
              </a:solidFill>
              <a:latin typeface="Avenir"/>
              <a:ea typeface="Avenir"/>
              <a:cs typeface="Avenir"/>
              <a:sym typeface="Avenir"/>
            </a:endParaRPr>
          </a:p>
        </p:txBody>
      </p:sp>
      <p:pic>
        <p:nvPicPr>
          <p:cNvPr id="17" name="Content Placeholder 16">
            <a:extLst>
              <a:ext uri="{FF2B5EF4-FFF2-40B4-BE49-F238E27FC236}">
                <a16:creationId xmlns:a16="http://schemas.microsoft.com/office/drawing/2014/main" id="{E9F98C3D-8A61-4707-910E-8756BE7B19FF}"/>
              </a:ext>
            </a:extLst>
          </p:cNvPr>
          <p:cNvPicPr>
            <a:picLocks noGrp="1" noChangeAspect="1"/>
          </p:cNvPicPr>
          <p:nvPr>
            <p:ph idx="1"/>
          </p:nvPr>
        </p:nvPicPr>
        <p:blipFill>
          <a:blip r:embed="rId8">
            <a:clrChange>
              <a:clrFrom>
                <a:srgbClr val="000000"/>
              </a:clrFrom>
              <a:clrTo>
                <a:srgbClr val="000000">
                  <a:alpha val="0"/>
                </a:srgbClr>
              </a:clrTo>
            </a:clrChange>
          </a:blip>
          <a:stretch>
            <a:fillRect/>
          </a:stretch>
        </p:blipFill>
        <p:spPr>
          <a:xfrm>
            <a:off x="874448" y="3928870"/>
            <a:ext cx="2288817" cy="2305050"/>
          </a:xfr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463175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57D89-CA25-51DA-6661-97F9D1FFEBDC}"/>
              </a:ext>
            </a:extLst>
          </p:cNvPr>
          <p:cNvSpPr>
            <a:spLocks noGrp="1"/>
          </p:cNvSpPr>
          <p:nvPr>
            <p:ph type="title"/>
          </p:nvPr>
        </p:nvSpPr>
        <p:spPr>
          <a:xfrm>
            <a:off x="838200" y="496117"/>
            <a:ext cx="10515600" cy="1342414"/>
          </a:xfrm>
        </p:spPr>
        <p:txBody>
          <a:bodyPr>
            <a:normAutofit fontScale="90000"/>
          </a:bodyPr>
          <a:lstStyle/>
          <a:p>
            <a:r>
              <a:rPr lang="en-IN" b="1" dirty="0">
                <a:solidFill>
                  <a:srgbClr val="0066FF"/>
                </a:solidFill>
              </a:rPr>
              <a:t>Shortcomings of Traditional Deep Learning Models ? </a:t>
            </a:r>
            <a:br>
              <a:rPr lang="en-IN" b="1" dirty="0">
                <a:solidFill>
                  <a:srgbClr val="0066FF"/>
                </a:solidFill>
              </a:rPr>
            </a:br>
            <a:endParaRPr lang="en-IN" b="1" dirty="0">
              <a:solidFill>
                <a:srgbClr val="0066FF"/>
              </a:solidFill>
            </a:endParaRPr>
          </a:p>
        </p:txBody>
      </p:sp>
      <p:sp>
        <p:nvSpPr>
          <p:cNvPr id="3" name="Content Placeholder 2">
            <a:extLst>
              <a:ext uri="{FF2B5EF4-FFF2-40B4-BE49-F238E27FC236}">
                <a16:creationId xmlns:a16="http://schemas.microsoft.com/office/drawing/2014/main" id="{742BB170-22EF-EF89-8450-04AB417A7755}"/>
              </a:ext>
            </a:extLst>
          </p:cNvPr>
          <p:cNvSpPr>
            <a:spLocks noGrp="1"/>
          </p:cNvSpPr>
          <p:nvPr>
            <p:ph idx="1"/>
          </p:nvPr>
        </p:nvSpPr>
        <p:spPr>
          <a:xfrm>
            <a:off x="838200" y="1731523"/>
            <a:ext cx="10515600" cy="4445440"/>
          </a:xfrm>
        </p:spPr>
        <p:txBody>
          <a:bodyPr>
            <a:normAutofit/>
          </a:bodyPr>
          <a:lstStyle/>
          <a:p>
            <a:pPr marL="0" indent="0">
              <a:buNone/>
            </a:pPr>
            <a:r>
              <a:rPr lang="en-US" sz="2400" b="0" i="0" dirty="0">
                <a:solidFill>
                  <a:schemeClr val="accent1">
                    <a:lumMod val="75000"/>
                  </a:schemeClr>
                </a:solidFill>
                <a:effectLst/>
              </a:rPr>
              <a:t>Deep neural networks can fail to capture the intricate relationships and dependencies in graph-structured data due to the following reasons:</a:t>
            </a:r>
          </a:p>
          <a:p>
            <a:r>
              <a:rPr lang="en-IN" b="1" dirty="0">
                <a:solidFill>
                  <a:schemeClr val="accent1">
                    <a:lumMod val="75000"/>
                  </a:schemeClr>
                </a:solidFill>
              </a:rPr>
              <a:t>Arbitrary size and structure</a:t>
            </a:r>
          </a:p>
          <a:p>
            <a:pPr marL="0" indent="0">
              <a:buNone/>
            </a:pPr>
            <a:endParaRPr lang="en-IN" b="1" dirty="0">
              <a:solidFill>
                <a:schemeClr val="accent1">
                  <a:lumMod val="75000"/>
                </a:schemeClr>
              </a:solidFill>
            </a:endParaRPr>
          </a:p>
          <a:p>
            <a:r>
              <a:rPr lang="en-IN" b="1" dirty="0">
                <a:solidFill>
                  <a:schemeClr val="accent1">
                    <a:lumMod val="75000"/>
                  </a:schemeClr>
                </a:solidFill>
              </a:rPr>
              <a:t>Non-Euclidian data: </a:t>
            </a:r>
            <a:r>
              <a:rPr lang="en-IN" sz="2400" dirty="0">
                <a:solidFill>
                  <a:schemeClr val="accent1">
                    <a:lumMod val="75000"/>
                  </a:schemeClr>
                </a:solidFill>
              </a:rPr>
              <a:t>Traditional DNN are not well suited for this kind of data, they cannot process graph topology directedly.</a:t>
            </a:r>
          </a:p>
          <a:p>
            <a:pPr marL="0" indent="0">
              <a:buNone/>
            </a:pPr>
            <a:endParaRPr lang="en-IN" sz="2400" dirty="0">
              <a:solidFill>
                <a:schemeClr val="accent1">
                  <a:lumMod val="75000"/>
                </a:schemeClr>
              </a:solidFill>
            </a:endParaRPr>
          </a:p>
          <a:p>
            <a:r>
              <a:rPr lang="en-IN" b="1" dirty="0">
                <a:solidFill>
                  <a:schemeClr val="accent1">
                    <a:lumMod val="75000"/>
                  </a:schemeClr>
                </a:solidFill>
              </a:rPr>
              <a:t>Permutation Invariance: </a:t>
            </a:r>
            <a:r>
              <a:rPr lang="en-US" sz="2400" dirty="0">
                <a:solidFill>
                  <a:schemeClr val="accent1">
                    <a:lumMod val="75000"/>
                  </a:schemeClr>
                </a:solidFill>
              </a:rPr>
              <a:t>The representation of a graph should be invariant to the ordering of the nodes, which is not a property that traditional deep learning models inherently possess.</a:t>
            </a:r>
            <a:endParaRPr lang="en-IN" dirty="0">
              <a:solidFill>
                <a:schemeClr val="accent1">
                  <a:lumMod val="75000"/>
                </a:schemeClr>
              </a:solidFill>
            </a:endParaRPr>
          </a:p>
        </p:txBody>
      </p:sp>
      <p:sp>
        <p:nvSpPr>
          <p:cNvPr id="12" name="Slide Number Placeholder 11">
            <a:extLst>
              <a:ext uri="{FF2B5EF4-FFF2-40B4-BE49-F238E27FC236}">
                <a16:creationId xmlns:a16="http://schemas.microsoft.com/office/drawing/2014/main" id="{14161CE4-8738-81B1-00DD-8953527ED19D}"/>
              </a:ext>
            </a:extLst>
          </p:cNvPr>
          <p:cNvSpPr>
            <a:spLocks noGrp="1"/>
          </p:cNvSpPr>
          <p:nvPr>
            <p:ph type="sldNum" sz="quarter" idx="12"/>
          </p:nvPr>
        </p:nvSpPr>
        <p:spPr/>
        <p:txBody>
          <a:bodyPr/>
          <a:lstStyle/>
          <a:p>
            <a:fld id="{76D3FA05-549D-43FE-B527-70531A14A6CB}" type="slidenum">
              <a:rPr lang="en-IN" smtClean="0"/>
              <a:t>4</a:t>
            </a:fld>
            <a:endParaRPr lang="en-IN"/>
          </a:p>
        </p:txBody>
      </p:sp>
    </p:spTree>
    <p:extLst>
      <p:ext uri="{BB962C8B-B14F-4D97-AF65-F5344CB8AC3E}">
        <p14:creationId xmlns:p14="http://schemas.microsoft.com/office/powerpoint/2010/main" val="9790923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AD42F-31A1-DEF1-E395-CE96FE543E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78A1AE-919E-FE9A-A98E-6AE960875C45}"/>
              </a:ext>
            </a:extLst>
          </p:cNvPr>
          <p:cNvSpPr>
            <a:spLocks noGrp="1"/>
          </p:cNvSpPr>
          <p:nvPr>
            <p:ph type="title"/>
          </p:nvPr>
        </p:nvSpPr>
        <p:spPr>
          <a:xfrm>
            <a:off x="838200" y="496117"/>
            <a:ext cx="10515600" cy="1342414"/>
          </a:xfrm>
        </p:spPr>
        <p:txBody>
          <a:bodyPr>
            <a:normAutofit/>
          </a:bodyPr>
          <a:lstStyle/>
          <a:p>
            <a:r>
              <a:rPr lang="en-IN" b="1" dirty="0">
                <a:solidFill>
                  <a:srgbClr val="0066FF"/>
                </a:solidFill>
              </a:rPr>
              <a:t>A few resources for GNNs:</a:t>
            </a:r>
            <a:br>
              <a:rPr lang="en-IN" b="1" dirty="0">
                <a:solidFill>
                  <a:srgbClr val="0066FF"/>
                </a:solidFill>
              </a:rPr>
            </a:br>
            <a:endParaRPr lang="en-IN" b="1" dirty="0">
              <a:solidFill>
                <a:srgbClr val="0066FF"/>
              </a:solidFill>
            </a:endParaRPr>
          </a:p>
        </p:txBody>
      </p:sp>
      <p:sp>
        <p:nvSpPr>
          <p:cNvPr id="5" name="Content Placeholder 4">
            <a:extLst>
              <a:ext uri="{FF2B5EF4-FFF2-40B4-BE49-F238E27FC236}">
                <a16:creationId xmlns:a16="http://schemas.microsoft.com/office/drawing/2014/main" id="{2BFE2999-14A9-4B59-018F-FDFB0276CA15}"/>
              </a:ext>
            </a:extLst>
          </p:cNvPr>
          <p:cNvSpPr>
            <a:spLocks noGrp="1"/>
          </p:cNvSpPr>
          <p:nvPr>
            <p:ph idx="1"/>
          </p:nvPr>
        </p:nvSpPr>
        <p:spPr/>
        <p:txBody>
          <a:bodyPr/>
          <a:lstStyle/>
          <a:p>
            <a:r>
              <a:rPr lang="en-US" dirty="0">
                <a:solidFill>
                  <a:schemeClr val="accent1">
                    <a:lumMod val="75000"/>
                  </a:schemeClr>
                </a:solidFill>
                <a:hlinkClick r:id="rId2"/>
              </a:rPr>
              <a:t>Graph neural networks: A review of methods and applications</a:t>
            </a:r>
            <a:endParaRPr lang="en-US" dirty="0">
              <a:solidFill>
                <a:schemeClr val="accent1">
                  <a:lumMod val="75000"/>
                </a:schemeClr>
              </a:solidFill>
            </a:endParaRPr>
          </a:p>
          <a:p>
            <a:r>
              <a:rPr lang="en-US" dirty="0">
                <a:solidFill>
                  <a:schemeClr val="accent1">
                    <a:lumMod val="75000"/>
                  </a:schemeClr>
                </a:solidFill>
                <a:hlinkClick r:id="rId3"/>
              </a:rPr>
              <a:t>A Comprehensive Survey on Graph Neural Networks</a:t>
            </a:r>
            <a:endParaRPr lang="en-US" dirty="0">
              <a:solidFill>
                <a:schemeClr val="accent1">
                  <a:lumMod val="75000"/>
                </a:schemeClr>
              </a:solidFill>
            </a:endParaRPr>
          </a:p>
          <a:p>
            <a:r>
              <a:rPr lang="en-US" dirty="0">
                <a:solidFill>
                  <a:schemeClr val="accent1">
                    <a:lumMod val="75000"/>
                  </a:schemeClr>
                </a:solidFill>
                <a:hlinkClick r:id="rId4"/>
              </a:rPr>
              <a:t>Book: Graph Neural Networks</a:t>
            </a:r>
            <a:endParaRPr lang="en-US" dirty="0">
              <a:solidFill>
                <a:schemeClr val="accent1">
                  <a:lumMod val="75000"/>
                </a:schemeClr>
              </a:solidFill>
            </a:endParaRPr>
          </a:p>
          <a:p>
            <a:r>
              <a:rPr lang="en-US" dirty="0">
                <a:solidFill>
                  <a:schemeClr val="accent1">
                    <a:lumMod val="75000"/>
                  </a:schemeClr>
                </a:solidFill>
                <a:hlinkClick r:id="rId5"/>
              </a:rPr>
              <a:t>Book: Graph Representation Learning</a:t>
            </a:r>
            <a:endParaRPr lang="en-US" dirty="0">
              <a:solidFill>
                <a:schemeClr val="accent1">
                  <a:lumMod val="75000"/>
                </a:schemeClr>
              </a:solidFill>
            </a:endParaRPr>
          </a:p>
          <a:p>
            <a:r>
              <a:rPr lang="en-US" dirty="0">
                <a:solidFill>
                  <a:schemeClr val="accent1">
                    <a:lumMod val="75000"/>
                  </a:schemeClr>
                </a:solidFill>
              </a:rPr>
              <a:t>Course [Plaban Kumar Bhowmick]: </a:t>
            </a:r>
            <a:r>
              <a:rPr lang="en-US" i="0" u="none" strike="noStrike" dirty="0">
                <a:solidFill>
                  <a:srgbClr val="111111"/>
                </a:solidFill>
                <a:effectLst/>
                <a:hlinkClick r:id="rId6" tooltip="Graph Machine Learning Foundations and Applications (AI60007) / Autumn,2022 - CoE-AI, IIT Kharagpur"/>
              </a:rPr>
              <a:t>Graph Machine Learning Foundations and Applications (AI60007)</a:t>
            </a:r>
            <a:endParaRPr lang="en-US" i="0" u="none" strike="noStrike" dirty="0">
              <a:solidFill>
                <a:srgbClr val="111111"/>
              </a:solidFill>
              <a:effectLst/>
            </a:endParaRPr>
          </a:p>
          <a:p>
            <a:r>
              <a:rPr lang="en-US" dirty="0">
                <a:solidFill>
                  <a:schemeClr val="accent1">
                    <a:lumMod val="75000"/>
                  </a:schemeClr>
                </a:solidFill>
              </a:rPr>
              <a:t>Stanford Course :</a:t>
            </a:r>
            <a:r>
              <a:rPr lang="en-US" dirty="0">
                <a:solidFill>
                  <a:srgbClr val="1A0DAB"/>
                </a:solidFill>
                <a:hlinkClick r:id="rId7"/>
              </a:rPr>
              <a:t>CS224W: Machine Learning with Graphs</a:t>
            </a:r>
          </a:p>
          <a:p>
            <a:pPr marL="0" indent="0">
              <a:buNone/>
            </a:pPr>
            <a:br>
              <a:rPr lang="en-US" dirty="0"/>
            </a:br>
            <a:endParaRPr lang="en-IN" dirty="0">
              <a:solidFill>
                <a:schemeClr val="accent1">
                  <a:lumMod val="75000"/>
                </a:schemeClr>
              </a:solidFill>
            </a:endParaRPr>
          </a:p>
        </p:txBody>
      </p:sp>
    </p:spTree>
    <p:extLst>
      <p:ext uri="{BB962C8B-B14F-4D97-AF65-F5344CB8AC3E}">
        <p14:creationId xmlns:p14="http://schemas.microsoft.com/office/powerpoint/2010/main" val="13018788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AD42F-31A1-DEF1-E395-CE96FE543E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78A1AE-919E-FE9A-A98E-6AE960875C45}"/>
              </a:ext>
            </a:extLst>
          </p:cNvPr>
          <p:cNvSpPr>
            <a:spLocks noGrp="1"/>
          </p:cNvSpPr>
          <p:nvPr>
            <p:ph type="title"/>
          </p:nvPr>
        </p:nvSpPr>
        <p:spPr>
          <a:xfrm>
            <a:off x="838200" y="496117"/>
            <a:ext cx="10515600" cy="1342414"/>
          </a:xfrm>
        </p:spPr>
        <p:txBody>
          <a:bodyPr>
            <a:normAutofit/>
          </a:bodyPr>
          <a:lstStyle/>
          <a:p>
            <a:r>
              <a:rPr lang="en-IN" b="1" dirty="0">
                <a:solidFill>
                  <a:srgbClr val="0066FF"/>
                </a:solidFill>
              </a:rPr>
              <a:t>GNNs Part -2 :</a:t>
            </a:r>
            <a:br>
              <a:rPr lang="en-IN" b="1" dirty="0">
                <a:solidFill>
                  <a:srgbClr val="0066FF"/>
                </a:solidFill>
              </a:rPr>
            </a:br>
            <a:endParaRPr lang="en-IN" b="1" dirty="0">
              <a:solidFill>
                <a:srgbClr val="0066FF"/>
              </a:solidFill>
            </a:endParaRPr>
          </a:p>
        </p:txBody>
      </p:sp>
      <p:sp>
        <p:nvSpPr>
          <p:cNvPr id="3" name="Content Placeholder 2">
            <a:extLst>
              <a:ext uri="{FF2B5EF4-FFF2-40B4-BE49-F238E27FC236}">
                <a16:creationId xmlns:a16="http://schemas.microsoft.com/office/drawing/2014/main" id="{FD57937F-EC8F-DD13-CA07-43ADD3B5A201}"/>
              </a:ext>
            </a:extLst>
          </p:cNvPr>
          <p:cNvSpPr>
            <a:spLocks noGrp="1"/>
          </p:cNvSpPr>
          <p:nvPr>
            <p:ph idx="1"/>
          </p:nvPr>
        </p:nvSpPr>
        <p:spPr>
          <a:xfrm>
            <a:off x="838200" y="1566153"/>
            <a:ext cx="10515600" cy="4610810"/>
          </a:xfrm>
        </p:spPr>
        <p:txBody>
          <a:bodyPr>
            <a:normAutofit/>
          </a:bodyPr>
          <a:lstStyle/>
          <a:p>
            <a:r>
              <a:rPr lang="en-IN" b="1" dirty="0">
                <a:solidFill>
                  <a:schemeClr val="accent1">
                    <a:lumMod val="75000"/>
                  </a:schemeClr>
                </a:solidFill>
              </a:rPr>
              <a:t>E(Q) Graph Neural Networks.</a:t>
            </a:r>
          </a:p>
          <a:p>
            <a:r>
              <a:rPr lang="en-IN" b="1" dirty="0">
                <a:solidFill>
                  <a:schemeClr val="accent1">
                    <a:lumMod val="75000"/>
                  </a:schemeClr>
                </a:solidFill>
              </a:rPr>
              <a:t>……Upcoming!</a:t>
            </a:r>
          </a:p>
          <a:p>
            <a:pPr marL="0" indent="0">
              <a:buNone/>
            </a:pPr>
            <a:endParaRPr lang="en-IN" sz="1800" dirty="0">
              <a:solidFill>
                <a:schemeClr val="accent1">
                  <a:lumMod val="75000"/>
                </a:schemeClr>
              </a:solidFill>
            </a:endParaRPr>
          </a:p>
        </p:txBody>
      </p:sp>
      <p:sp>
        <p:nvSpPr>
          <p:cNvPr id="12" name="Slide Number Placeholder 11">
            <a:extLst>
              <a:ext uri="{FF2B5EF4-FFF2-40B4-BE49-F238E27FC236}">
                <a16:creationId xmlns:a16="http://schemas.microsoft.com/office/drawing/2014/main" id="{8764EB6E-7DAC-2449-1489-48DF1CC39DB2}"/>
              </a:ext>
            </a:extLst>
          </p:cNvPr>
          <p:cNvSpPr>
            <a:spLocks noGrp="1"/>
          </p:cNvSpPr>
          <p:nvPr>
            <p:ph type="sldNum" sz="quarter" idx="12"/>
          </p:nvPr>
        </p:nvSpPr>
        <p:spPr/>
        <p:txBody>
          <a:bodyPr/>
          <a:lstStyle/>
          <a:p>
            <a:fld id="{76D3FA05-549D-43FE-B527-70531A14A6CB}" type="slidenum">
              <a:rPr lang="en-IN" smtClean="0"/>
              <a:t>41</a:t>
            </a:fld>
            <a:endParaRPr lang="en-IN"/>
          </a:p>
        </p:txBody>
      </p:sp>
    </p:spTree>
    <p:extLst>
      <p:ext uri="{BB962C8B-B14F-4D97-AF65-F5344CB8AC3E}">
        <p14:creationId xmlns:p14="http://schemas.microsoft.com/office/powerpoint/2010/main" val="891910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4FEBD-FB06-64D8-A3E7-B3A6C51EAF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5233CE-9C11-4E50-181C-BA7B9235401B}"/>
              </a:ext>
            </a:extLst>
          </p:cNvPr>
          <p:cNvSpPr>
            <a:spLocks noGrp="1"/>
          </p:cNvSpPr>
          <p:nvPr>
            <p:ph type="title"/>
          </p:nvPr>
        </p:nvSpPr>
        <p:spPr>
          <a:xfrm>
            <a:off x="838200" y="447472"/>
            <a:ext cx="10515600" cy="1284051"/>
          </a:xfrm>
        </p:spPr>
        <p:txBody>
          <a:bodyPr>
            <a:normAutofit fontScale="90000"/>
          </a:bodyPr>
          <a:lstStyle/>
          <a:p>
            <a:r>
              <a:rPr lang="en-IN" b="1" dirty="0">
                <a:solidFill>
                  <a:srgbClr val="0066FF"/>
                </a:solidFill>
              </a:rPr>
              <a:t>What are the Gaps filled by GNNs? </a:t>
            </a:r>
            <a:br>
              <a:rPr lang="en-IN" b="1" dirty="0">
                <a:solidFill>
                  <a:srgbClr val="0066FF"/>
                </a:solidFill>
              </a:rPr>
            </a:br>
            <a:endParaRPr lang="en-IN" b="1" dirty="0">
              <a:solidFill>
                <a:srgbClr val="0066FF"/>
              </a:solidFill>
            </a:endParaRPr>
          </a:p>
        </p:txBody>
      </p:sp>
      <p:sp>
        <p:nvSpPr>
          <p:cNvPr id="3" name="Content Placeholder 2">
            <a:extLst>
              <a:ext uri="{FF2B5EF4-FFF2-40B4-BE49-F238E27FC236}">
                <a16:creationId xmlns:a16="http://schemas.microsoft.com/office/drawing/2014/main" id="{C4B02480-AB4F-CAD1-89D3-1D520782D109}"/>
              </a:ext>
            </a:extLst>
          </p:cNvPr>
          <p:cNvSpPr>
            <a:spLocks noGrp="1"/>
          </p:cNvSpPr>
          <p:nvPr>
            <p:ph idx="1"/>
          </p:nvPr>
        </p:nvSpPr>
        <p:spPr>
          <a:xfrm>
            <a:off x="838200" y="1731523"/>
            <a:ext cx="10515600" cy="4445440"/>
          </a:xfrm>
        </p:spPr>
        <p:txBody>
          <a:bodyPr>
            <a:normAutofit/>
          </a:bodyPr>
          <a:lstStyle/>
          <a:p>
            <a:r>
              <a:rPr lang="en-IN" b="1" dirty="0">
                <a:solidFill>
                  <a:schemeClr val="accent1">
                    <a:lumMod val="75000"/>
                  </a:schemeClr>
                </a:solidFill>
              </a:rPr>
              <a:t>Explicit Modelling of Graph Structures</a:t>
            </a:r>
          </a:p>
          <a:p>
            <a:r>
              <a:rPr lang="en-IN" b="1" dirty="0">
                <a:solidFill>
                  <a:schemeClr val="accent1">
                    <a:lumMod val="75000"/>
                  </a:schemeClr>
                </a:solidFill>
              </a:rPr>
              <a:t>Feature learning from Topology, Node Features and Edge features.</a:t>
            </a:r>
          </a:p>
          <a:p>
            <a:r>
              <a:rPr lang="en-IN" b="1" dirty="0">
                <a:solidFill>
                  <a:schemeClr val="accent1">
                    <a:lumMod val="75000"/>
                  </a:schemeClr>
                </a:solidFill>
              </a:rPr>
              <a:t>Flexibility with various graph properties: </a:t>
            </a:r>
            <a:r>
              <a:rPr lang="en-IN" sz="2400" dirty="0">
                <a:solidFill>
                  <a:schemeClr val="accent1">
                    <a:lumMod val="75000"/>
                  </a:schemeClr>
                </a:solidFill>
              </a:rPr>
              <a:t>GNNs can handle varying size, types(directed, undirected) and complexities(dynamic and heterogenous).</a:t>
            </a:r>
          </a:p>
          <a:p>
            <a:r>
              <a:rPr lang="en-IN" b="1" dirty="0">
                <a:solidFill>
                  <a:schemeClr val="accent1">
                    <a:lumMod val="75000"/>
                  </a:schemeClr>
                </a:solidFill>
              </a:rPr>
              <a:t>Superior performance in graph related tasks like Node prediction, link prediction, graph generation etc.</a:t>
            </a:r>
          </a:p>
        </p:txBody>
      </p:sp>
      <p:sp>
        <p:nvSpPr>
          <p:cNvPr id="12" name="Slide Number Placeholder 11">
            <a:extLst>
              <a:ext uri="{FF2B5EF4-FFF2-40B4-BE49-F238E27FC236}">
                <a16:creationId xmlns:a16="http://schemas.microsoft.com/office/drawing/2014/main" id="{761CFE05-92E0-DA95-A4E9-A921CA74453B}"/>
              </a:ext>
            </a:extLst>
          </p:cNvPr>
          <p:cNvSpPr>
            <a:spLocks noGrp="1"/>
          </p:cNvSpPr>
          <p:nvPr>
            <p:ph type="sldNum" sz="quarter" idx="12"/>
          </p:nvPr>
        </p:nvSpPr>
        <p:spPr/>
        <p:txBody>
          <a:bodyPr/>
          <a:lstStyle/>
          <a:p>
            <a:fld id="{76D3FA05-549D-43FE-B527-70531A14A6CB}" type="slidenum">
              <a:rPr lang="en-IN" smtClean="0"/>
              <a:t>5</a:t>
            </a:fld>
            <a:endParaRPr lang="en-IN"/>
          </a:p>
        </p:txBody>
      </p:sp>
    </p:spTree>
    <p:extLst>
      <p:ext uri="{BB962C8B-B14F-4D97-AF65-F5344CB8AC3E}">
        <p14:creationId xmlns:p14="http://schemas.microsoft.com/office/powerpoint/2010/main" val="2072894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E8450-4757-836A-B04A-059F62C767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26B7B3-B85A-C0CE-F7A7-CA8CFCE37A45}"/>
              </a:ext>
            </a:extLst>
          </p:cNvPr>
          <p:cNvSpPr>
            <a:spLocks noGrp="1"/>
          </p:cNvSpPr>
          <p:nvPr>
            <p:ph type="title"/>
          </p:nvPr>
        </p:nvSpPr>
        <p:spPr>
          <a:xfrm>
            <a:off x="838200" y="1819072"/>
            <a:ext cx="10515600" cy="3219855"/>
          </a:xfrm>
        </p:spPr>
        <p:txBody>
          <a:bodyPr>
            <a:normAutofit/>
          </a:bodyPr>
          <a:lstStyle/>
          <a:p>
            <a:pPr algn="ctr"/>
            <a:r>
              <a:rPr lang="en-IN" sz="6000" b="1" dirty="0">
                <a:solidFill>
                  <a:srgbClr val="0066FF"/>
                </a:solidFill>
              </a:rPr>
              <a:t>Why it Might be a Good Idea to Pursue Research in GNNs ?</a:t>
            </a:r>
          </a:p>
        </p:txBody>
      </p:sp>
      <p:sp>
        <p:nvSpPr>
          <p:cNvPr id="4" name="Slide Number Placeholder 3">
            <a:extLst>
              <a:ext uri="{FF2B5EF4-FFF2-40B4-BE49-F238E27FC236}">
                <a16:creationId xmlns:a16="http://schemas.microsoft.com/office/drawing/2014/main" id="{1CD8006E-1877-87D1-A904-3019214B5062}"/>
              </a:ext>
            </a:extLst>
          </p:cNvPr>
          <p:cNvSpPr>
            <a:spLocks noGrp="1"/>
          </p:cNvSpPr>
          <p:nvPr>
            <p:ph type="sldNum" sz="quarter" idx="12"/>
          </p:nvPr>
        </p:nvSpPr>
        <p:spPr/>
        <p:txBody>
          <a:bodyPr/>
          <a:lstStyle/>
          <a:p>
            <a:fld id="{76D3FA05-549D-43FE-B527-70531A14A6CB}" type="slidenum">
              <a:rPr lang="en-IN" smtClean="0"/>
              <a:t>6</a:t>
            </a:fld>
            <a:endParaRPr lang="en-IN"/>
          </a:p>
        </p:txBody>
      </p:sp>
    </p:spTree>
    <p:extLst>
      <p:ext uri="{BB962C8B-B14F-4D97-AF65-F5344CB8AC3E}">
        <p14:creationId xmlns:p14="http://schemas.microsoft.com/office/powerpoint/2010/main" val="217289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08101-318C-230B-33E3-5FEC673DFBE8}"/>
              </a:ext>
            </a:extLst>
          </p:cNvPr>
          <p:cNvSpPr>
            <a:spLocks noGrp="1"/>
          </p:cNvSpPr>
          <p:nvPr>
            <p:ph type="title"/>
          </p:nvPr>
        </p:nvSpPr>
        <p:spPr/>
        <p:txBody>
          <a:bodyPr/>
          <a:lstStyle/>
          <a:p>
            <a:r>
              <a:rPr lang="en-IN" b="1" dirty="0">
                <a:solidFill>
                  <a:srgbClr val="0066FF"/>
                </a:solidFill>
              </a:rPr>
              <a:t>In Production Applications of GNNs? </a:t>
            </a:r>
            <a:endParaRPr lang="en-IN" dirty="0"/>
          </a:p>
        </p:txBody>
      </p:sp>
      <p:sp>
        <p:nvSpPr>
          <p:cNvPr id="3" name="Content Placeholder 2">
            <a:extLst>
              <a:ext uri="{FF2B5EF4-FFF2-40B4-BE49-F238E27FC236}">
                <a16:creationId xmlns:a16="http://schemas.microsoft.com/office/drawing/2014/main" id="{C19BD7C0-553F-E1E5-4FFD-79EE5F074588}"/>
              </a:ext>
            </a:extLst>
          </p:cNvPr>
          <p:cNvSpPr>
            <a:spLocks noGrp="1"/>
          </p:cNvSpPr>
          <p:nvPr>
            <p:ph sz="half" idx="1"/>
          </p:nvPr>
        </p:nvSpPr>
        <p:spPr>
          <a:xfrm>
            <a:off x="838200" y="1825625"/>
            <a:ext cx="3850532" cy="3116026"/>
          </a:xfrm>
        </p:spPr>
        <p:txBody>
          <a:bodyPr/>
          <a:lstStyle/>
          <a:p>
            <a:pPr marL="0" indent="0">
              <a:buNone/>
            </a:pPr>
            <a:r>
              <a:rPr lang="en-US" b="1" dirty="0">
                <a:solidFill>
                  <a:schemeClr val="accent1">
                    <a:lumMod val="75000"/>
                  </a:schemeClr>
                </a:solidFill>
              </a:rPr>
              <a:t>Uber Eats:</a:t>
            </a:r>
          </a:p>
          <a:p>
            <a:pPr marL="0" indent="0">
              <a:buNone/>
            </a:pPr>
            <a:r>
              <a:rPr lang="en-US" dirty="0">
                <a:solidFill>
                  <a:schemeClr val="accent1">
                    <a:lumMod val="75000"/>
                  </a:schemeClr>
                </a:solidFill>
              </a:rPr>
              <a:t>Recommendation of food, reported performance boost over 20%. </a:t>
            </a:r>
          </a:p>
          <a:p>
            <a:pPr marL="0" indent="0">
              <a:buNone/>
            </a:pPr>
            <a:endParaRPr lang="en-IN" dirty="0"/>
          </a:p>
        </p:txBody>
      </p:sp>
      <p:pic>
        <p:nvPicPr>
          <p:cNvPr id="8" name="Content Placeholder 7" descr="A network of food icons&#10;&#10;Description automatically generated">
            <a:extLst>
              <a:ext uri="{FF2B5EF4-FFF2-40B4-BE49-F238E27FC236}">
                <a16:creationId xmlns:a16="http://schemas.microsoft.com/office/drawing/2014/main" id="{538D5CD7-3B4E-1CDC-189E-31F2A7FD1C9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53000" y="1690688"/>
            <a:ext cx="6400800" cy="4282985"/>
          </a:xfrm>
        </p:spPr>
      </p:pic>
      <p:sp>
        <p:nvSpPr>
          <p:cNvPr id="5" name="Footer Placeholder 4">
            <a:extLst>
              <a:ext uri="{FF2B5EF4-FFF2-40B4-BE49-F238E27FC236}">
                <a16:creationId xmlns:a16="http://schemas.microsoft.com/office/drawing/2014/main" id="{29297331-129F-8F27-4F57-592EC817E261}"/>
              </a:ext>
            </a:extLst>
          </p:cNvPr>
          <p:cNvSpPr>
            <a:spLocks noGrp="1"/>
          </p:cNvSpPr>
          <p:nvPr>
            <p:ph type="ftr" sz="quarter" idx="11"/>
          </p:nvPr>
        </p:nvSpPr>
        <p:spPr>
          <a:xfrm>
            <a:off x="838199" y="6356350"/>
            <a:ext cx="6400799" cy="365125"/>
          </a:xfrm>
        </p:spPr>
        <p:txBody>
          <a:bodyPr/>
          <a:lstStyle/>
          <a:p>
            <a:pPr algn="l"/>
            <a:r>
              <a:rPr lang="en-IN" b="1" dirty="0"/>
              <a:t>https://www.uber.com/en-GR/blog/uber-eats-graph-learning/?ref=assemblyai.com</a:t>
            </a:r>
          </a:p>
          <a:p>
            <a:pPr algn="l"/>
            <a:endParaRPr lang="en-IN" b="1" dirty="0"/>
          </a:p>
        </p:txBody>
      </p:sp>
      <p:sp>
        <p:nvSpPr>
          <p:cNvPr id="6" name="Slide Number Placeholder 5">
            <a:extLst>
              <a:ext uri="{FF2B5EF4-FFF2-40B4-BE49-F238E27FC236}">
                <a16:creationId xmlns:a16="http://schemas.microsoft.com/office/drawing/2014/main" id="{94CEAF4E-F051-7080-F0E4-E8B662209737}"/>
              </a:ext>
            </a:extLst>
          </p:cNvPr>
          <p:cNvSpPr>
            <a:spLocks noGrp="1"/>
          </p:cNvSpPr>
          <p:nvPr>
            <p:ph type="sldNum" sz="quarter" idx="12"/>
          </p:nvPr>
        </p:nvSpPr>
        <p:spPr/>
        <p:txBody>
          <a:bodyPr/>
          <a:lstStyle/>
          <a:p>
            <a:fld id="{76D3FA05-549D-43FE-B527-70531A14A6CB}" type="slidenum">
              <a:rPr lang="en-IN" smtClean="0"/>
              <a:t>7</a:t>
            </a:fld>
            <a:endParaRPr lang="en-IN"/>
          </a:p>
        </p:txBody>
      </p:sp>
    </p:spTree>
    <p:extLst>
      <p:ext uri="{BB962C8B-B14F-4D97-AF65-F5344CB8AC3E}">
        <p14:creationId xmlns:p14="http://schemas.microsoft.com/office/powerpoint/2010/main" val="1991563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645B2-A263-D561-9C04-2BA5554EE5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71DE4F-5847-4832-90F5-8691FC90BDA4}"/>
              </a:ext>
            </a:extLst>
          </p:cNvPr>
          <p:cNvSpPr>
            <a:spLocks noGrp="1"/>
          </p:cNvSpPr>
          <p:nvPr>
            <p:ph type="title"/>
          </p:nvPr>
        </p:nvSpPr>
        <p:spPr/>
        <p:txBody>
          <a:bodyPr/>
          <a:lstStyle/>
          <a:p>
            <a:r>
              <a:rPr lang="en-IN" b="1">
                <a:solidFill>
                  <a:srgbClr val="0066FF"/>
                </a:solidFill>
              </a:rPr>
              <a:t>In Production Applications of GNNs? </a:t>
            </a:r>
            <a:endParaRPr lang="en-IN" dirty="0"/>
          </a:p>
        </p:txBody>
      </p:sp>
      <p:sp>
        <p:nvSpPr>
          <p:cNvPr id="3" name="Content Placeholder 2">
            <a:extLst>
              <a:ext uri="{FF2B5EF4-FFF2-40B4-BE49-F238E27FC236}">
                <a16:creationId xmlns:a16="http://schemas.microsoft.com/office/drawing/2014/main" id="{C84E6B48-2674-69CE-D80B-77F0802339A7}"/>
              </a:ext>
            </a:extLst>
          </p:cNvPr>
          <p:cNvSpPr>
            <a:spLocks noGrp="1"/>
          </p:cNvSpPr>
          <p:nvPr>
            <p:ph sz="half" idx="1"/>
          </p:nvPr>
        </p:nvSpPr>
        <p:spPr>
          <a:xfrm>
            <a:off x="838200" y="1825625"/>
            <a:ext cx="3850532" cy="3116026"/>
          </a:xfrm>
        </p:spPr>
        <p:txBody>
          <a:bodyPr/>
          <a:lstStyle/>
          <a:p>
            <a:pPr marL="0" indent="0">
              <a:buNone/>
            </a:pPr>
            <a:r>
              <a:rPr lang="en-US" b="1">
                <a:solidFill>
                  <a:schemeClr val="accent1">
                    <a:lumMod val="75000"/>
                  </a:schemeClr>
                </a:solidFill>
              </a:rPr>
              <a:t>DeepMind:</a:t>
            </a:r>
          </a:p>
          <a:p>
            <a:pPr marL="0" indent="0">
              <a:buNone/>
            </a:pPr>
            <a:r>
              <a:rPr lang="en-US">
                <a:solidFill>
                  <a:schemeClr val="accent1">
                    <a:lumMod val="75000"/>
                  </a:schemeClr>
                </a:solidFill>
              </a:rPr>
              <a:t>Traffic prediction with advanced Graph Neural Networks</a:t>
            </a:r>
            <a:endParaRPr lang="en-IN" dirty="0"/>
          </a:p>
        </p:txBody>
      </p:sp>
      <p:pic>
        <p:nvPicPr>
          <p:cNvPr id="8" name="Content Placeholder 7">
            <a:extLst>
              <a:ext uri="{FF2B5EF4-FFF2-40B4-BE49-F238E27FC236}">
                <a16:creationId xmlns:a16="http://schemas.microsoft.com/office/drawing/2014/main" id="{C21BFF0B-212A-1DFA-B29D-433295F1769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p:blipFill>
        <p:spPr>
          <a:xfrm>
            <a:off x="4953000" y="1690688"/>
            <a:ext cx="6400800" cy="4282985"/>
          </a:xfrm>
        </p:spPr>
      </p:pic>
      <p:sp>
        <p:nvSpPr>
          <p:cNvPr id="5" name="Footer Placeholder 4">
            <a:extLst>
              <a:ext uri="{FF2B5EF4-FFF2-40B4-BE49-F238E27FC236}">
                <a16:creationId xmlns:a16="http://schemas.microsoft.com/office/drawing/2014/main" id="{EBFF193A-4DF7-1AD1-5CA0-027566A4D84D}"/>
              </a:ext>
            </a:extLst>
          </p:cNvPr>
          <p:cNvSpPr>
            <a:spLocks noGrp="1"/>
          </p:cNvSpPr>
          <p:nvPr>
            <p:ph type="ftr" sz="quarter" idx="11"/>
          </p:nvPr>
        </p:nvSpPr>
        <p:spPr>
          <a:xfrm>
            <a:off x="838199" y="6356350"/>
            <a:ext cx="6400799" cy="365125"/>
          </a:xfrm>
        </p:spPr>
        <p:txBody>
          <a:bodyPr/>
          <a:lstStyle/>
          <a:p>
            <a:pPr algn="l"/>
            <a:r>
              <a:rPr lang="en-IN" b="1"/>
              <a:t>https://deepmind.google/discover/blog/traffic-prediction-with-advanced-graph-neural-networks/</a:t>
            </a:r>
            <a:endParaRPr lang="en-IN" b="1" dirty="0"/>
          </a:p>
        </p:txBody>
      </p:sp>
      <p:sp>
        <p:nvSpPr>
          <p:cNvPr id="6" name="Slide Number Placeholder 5">
            <a:extLst>
              <a:ext uri="{FF2B5EF4-FFF2-40B4-BE49-F238E27FC236}">
                <a16:creationId xmlns:a16="http://schemas.microsoft.com/office/drawing/2014/main" id="{77DC7314-6C8F-8F05-545D-C02E125E41EE}"/>
              </a:ext>
            </a:extLst>
          </p:cNvPr>
          <p:cNvSpPr>
            <a:spLocks noGrp="1"/>
          </p:cNvSpPr>
          <p:nvPr>
            <p:ph type="sldNum" sz="quarter" idx="12"/>
          </p:nvPr>
        </p:nvSpPr>
        <p:spPr/>
        <p:txBody>
          <a:bodyPr/>
          <a:lstStyle/>
          <a:p>
            <a:fld id="{76D3FA05-549D-43FE-B527-70531A14A6CB}" type="slidenum">
              <a:rPr lang="en-IN" smtClean="0"/>
              <a:t>8</a:t>
            </a:fld>
            <a:endParaRPr lang="en-IN"/>
          </a:p>
        </p:txBody>
      </p:sp>
    </p:spTree>
    <p:extLst>
      <p:ext uri="{BB962C8B-B14F-4D97-AF65-F5344CB8AC3E}">
        <p14:creationId xmlns:p14="http://schemas.microsoft.com/office/powerpoint/2010/main" val="2774456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FB668-8934-AEDF-D20B-BB9EB62CB1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BA7313-DDED-05CC-7451-192D254BF822}"/>
              </a:ext>
            </a:extLst>
          </p:cNvPr>
          <p:cNvSpPr>
            <a:spLocks noGrp="1"/>
          </p:cNvSpPr>
          <p:nvPr>
            <p:ph type="title"/>
          </p:nvPr>
        </p:nvSpPr>
        <p:spPr/>
        <p:txBody>
          <a:bodyPr/>
          <a:lstStyle/>
          <a:p>
            <a:r>
              <a:rPr lang="en-IN" b="1">
                <a:solidFill>
                  <a:srgbClr val="0066FF"/>
                </a:solidFill>
              </a:rPr>
              <a:t>In Production Applications of GNNs? </a:t>
            </a:r>
            <a:endParaRPr lang="en-IN" dirty="0"/>
          </a:p>
        </p:txBody>
      </p:sp>
      <p:sp>
        <p:nvSpPr>
          <p:cNvPr id="3" name="Content Placeholder 2">
            <a:extLst>
              <a:ext uri="{FF2B5EF4-FFF2-40B4-BE49-F238E27FC236}">
                <a16:creationId xmlns:a16="http://schemas.microsoft.com/office/drawing/2014/main" id="{D9EC0909-8CA3-A788-578A-2F9EFD8BDB92}"/>
              </a:ext>
            </a:extLst>
          </p:cNvPr>
          <p:cNvSpPr>
            <a:spLocks noGrp="1"/>
          </p:cNvSpPr>
          <p:nvPr>
            <p:ph sz="half" idx="1"/>
          </p:nvPr>
        </p:nvSpPr>
        <p:spPr>
          <a:xfrm>
            <a:off x="838200" y="1825625"/>
            <a:ext cx="3850532" cy="3116026"/>
          </a:xfrm>
        </p:spPr>
        <p:txBody>
          <a:bodyPr>
            <a:normAutofit lnSpcReduction="10000"/>
          </a:bodyPr>
          <a:lstStyle/>
          <a:p>
            <a:pPr marL="0" indent="0">
              <a:buNone/>
            </a:pPr>
            <a:r>
              <a:rPr lang="en-US" b="1">
                <a:solidFill>
                  <a:schemeClr val="accent1">
                    <a:lumMod val="75000"/>
                  </a:schemeClr>
                </a:solidFill>
              </a:rPr>
              <a:t>PinSAGE: </a:t>
            </a:r>
            <a:r>
              <a:rPr lang="en-US">
                <a:solidFill>
                  <a:schemeClr val="accent1">
                    <a:lumMod val="75000"/>
                  </a:schemeClr>
                </a:solidFill>
              </a:rPr>
              <a:t>Graph Convolutional Neural Networks for Web-Scale Recommender Systems.</a:t>
            </a:r>
          </a:p>
          <a:p>
            <a:pPr marL="0" indent="0">
              <a:buNone/>
            </a:pPr>
            <a:endParaRPr lang="en-US" b="1">
              <a:solidFill>
                <a:schemeClr val="accent1">
                  <a:lumMod val="75000"/>
                </a:schemeClr>
              </a:solidFill>
            </a:endParaRPr>
          </a:p>
          <a:p>
            <a:pPr marL="0" indent="0">
              <a:buNone/>
            </a:pPr>
            <a:r>
              <a:rPr lang="en-US">
                <a:solidFill>
                  <a:schemeClr val="accent1">
                    <a:lumMod val="75000"/>
                  </a:schemeClr>
                </a:solidFill>
              </a:rPr>
              <a:t>Used by Pinterest in production. </a:t>
            </a:r>
            <a:endParaRPr lang="en-US" dirty="0">
              <a:solidFill>
                <a:schemeClr val="accent1">
                  <a:lumMod val="75000"/>
                </a:schemeClr>
              </a:solidFill>
            </a:endParaRPr>
          </a:p>
        </p:txBody>
      </p:sp>
      <p:pic>
        <p:nvPicPr>
          <p:cNvPr id="8" name="Content Placeholder 7">
            <a:extLst>
              <a:ext uri="{FF2B5EF4-FFF2-40B4-BE49-F238E27FC236}">
                <a16:creationId xmlns:a16="http://schemas.microsoft.com/office/drawing/2014/main" id="{9EF80911-3932-E252-62E0-5F1701C045B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p:blipFill>
        <p:spPr>
          <a:xfrm>
            <a:off x="4953000" y="1690688"/>
            <a:ext cx="6400800" cy="4282985"/>
          </a:xfrm>
        </p:spPr>
      </p:pic>
      <p:sp>
        <p:nvSpPr>
          <p:cNvPr id="5" name="Footer Placeholder 4">
            <a:extLst>
              <a:ext uri="{FF2B5EF4-FFF2-40B4-BE49-F238E27FC236}">
                <a16:creationId xmlns:a16="http://schemas.microsoft.com/office/drawing/2014/main" id="{D91C5186-266D-1677-0C40-29531439EC7F}"/>
              </a:ext>
            </a:extLst>
          </p:cNvPr>
          <p:cNvSpPr>
            <a:spLocks noGrp="1"/>
          </p:cNvSpPr>
          <p:nvPr>
            <p:ph type="ftr" sz="quarter" idx="11"/>
          </p:nvPr>
        </p:nvSpPr>
        <p:spPr>
          <a:xfrm>
            <a:off x="838199" y="6356350"/>
            <a:ext cx="6400799" cy="365125"/>
          </a:xfrm>
        </p:spPr>
        <p:txBody>
          <a:bodyPr/>
          <a:lstStyle/>
          <a:p>
            <a:pPr algn="l"/>
            <a:r>
              <a:rPr lang="en-IN" b="1" dirty="0"/>
              <a:t>https://arxiv.org/abs/1806.01973</a:t>
            </a:r>
          </a:p>
        </p:txBody>
      </p:sp>
      <p:sp>
        <p:nvSpPr>
          <p:cNvPr id="6" name="Slide Number Placeholder 5">
            <a:extLst>
              <a:ext uri="{FF2B5EF4-FFF2-40B4-BE49-F238E27FC236}">
                <a16:creationId xmlns:a16="http://schemas.microsoft.com/office/drawing/2014/main" id="{B2897F5C-04BB-7FFC-0DAE-BBFA2B35B67A}"/>
              </a:ext>
            </a:extLst>
          </p:cNvPr>
          <p:cNvSpPr>
            <a:spLocks noGrp="1"/>
          </p:cNvSpPr>
          <p:nvPr>
            <p:ph type="sldNum" sz="quarter" idx="12"/>
          </p:nvPr>
        </p:nvSpPr>
        <p:spPr/>
        <p:txBody>
          <a:bodyPr/>
          <a:lstStyle/>
          <a:p>
            <a:fld id="{76D3FA05-549D-43FE-B527-70531A14A6CB}" type="slidenum">
              <a:rPr lang="en-IN" smtClean="0"/>
              <a:t>9</a:t>
            </a:fld>
            <a:endParaRPr lang="en-IN"/>
          </a:p>
        </p:txBody>
      </p:sp>
    </p:spTree>
    <p:extLst>
      <p:ext uri="{BB962C8B-B14F-4D97-AF65-F5344CB8AC3E}">
        <p14:creationId xmlns:p14="http://schemas.microsoft.com/office/powerpoint/2010/main" val="13169330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1248</TotalTime>
  <Words>2145</Words>
  <Application>Microsoft Office PowerPoint</Application>
  <PresentationFormat>Widescreen</PresentationFormat>
  <Paragraphs>293</Paragraphs>
  <Slides>41</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Aptos</vt:lpstr>
      <vt:lpstr>Aptos Display</vt:lpstr>
      <vt:lpstr>Arial</vt:lpstr>
      <vt:lpstr>Avenir</vt:lpstr>
      <vt:lpstr>ElsevierGulliver</vt:lpstr>
      <vt:lpstr>Google Sans</vt:lpstr>
      <vt:lpstr>Office Theme</vt:lpstr>
      <vt:lpstr>Introduction  to  Graph Neural Networks  Part - 1</vt:lpstr>
      <vt:lpstr>Why do we need GNNs ?</vt:lpstr>
      <vt:lpstr>Shortcomings of Traditional Deep Learning Models ?  </vt:lpstr>
      <vt:lpstr>Shortcomings of Traditional Deep Learning Models ?  </vt:lpstr>
      <vt:lpstr>What are the Gaps filled by GNNs?  </vt:lpstr>
      <vt:lpstr>Why it Might be a Good Idea to Pursue Research in GNNs ?</vt:lpstr>
      <vt:lpstr>In Production Applications of GNNs? </vt:lpstr>
      <vt:lpstr>In Production Applications of GNNs? </vt:lpstr>
      <vt:lpstr>In Production Applications of GNNs? </vt:lpstr>
      <vt:lpstr>In Production Applications of GNNs? </vt:lpstr>
      <vt:lpstr>In Production Applications of GNNs? </vt:lpstr>
      <vt:lpstr>In Production Applications of GNNs? </vt:lpstr>
      <vt:lpstr>In Production Applications of GNNs? </vt:lpstr>
      <vt:lpstr>Where does GNNs come from ? Background and Origin !</vt:lpstr>
      <vt:lpstr>Traditional Graph Machine Learning Approaches:</vt:lpstr>
      <vt:lpstr>Traditional Graph Machine Learning Approaches:</vt:lpstr>
      <vt:lpstr>Origin of Graph Neural Networks: </vt:lpstr>
      <vt:lpstr>Origin of Graph Neural Networks: </vt:lpstr>
      <vt:lpstr>Origin of Graph Neural Networks: </vt:lpstr>
      <vt:lpstr>Origin of Graph Neural Networks: </vt:lpstr>
      <vt:lpstr>Example of GNNs: Initializing Node Embeddings </vt:lpstr>
      <vt:lpstr>Example of GNNs: Aggregate features </vt:lpstr>
      <vt:lpstr>Where to use GNNs ?</vt:lpstr>
      <vt:lpstr>What GNNs can do ? </vt:lpstr>
      <vt:lpstr>What are some of the Most used GNN Architectures ?</vt:lpstr>
      <vt:lpstr>Graph Neural Network Architectures: </vt:lpstr>
      <vt:lpstr>Graph Neural Network Architectures: </vt:lpstr>
      <vt:lpstr>Graph Neural Network Architectures: </vt:lpstr>
      <vt:lpstr>Graph Neural Network Architectures: </vt:lpstr>
      <vt:lpstr>Graph Neural Network Architectures: </vt:lpstr>
      <vt:lpstr>Graph Neural Network Architectures: </vt:lpstr>
      <vt:lpstr>Graph Neural Network Architectures: </vt:lpstr>
      <vt:lpstr>Graph Neural Network Architectures: </vt:lpstr>
      <vt:lpstr>Graph Neural Network Architectures: </vt:lpstr>
      <vt:lpstr>Graph Neural Network Architectures: </vt:lpstr>
      <vt:lpstr>How to use GNNs ?</vt:lpstr>
      <vt:lpstr>General Design Pipeline of GNNs: </vt:lpstr>
      <vt:lpstr>General Design Pipeline of GNNs: </vt:lpstr>
      <vt:lpstr>Tools and Datasets for GNNs: </vt:lpstr>
      <vt:lpstr>A few resources for GNNs: </vt:lpstr>
      <vt:lpstr>GNNs Part -2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animesh sachan</dc:creator>
  <cp:lastModifiedBy>animesh sachan</cp:lastModifiedBy>
  <cp:revision>2</cp:revision>
  <dcterms:created xsi:type="dcterms:W3CDTF">2024-03-07T13:28:33Z</dcterms:created>
  <dcterms:modified xsi:type="dcterms:W3CDTF">2024-03-09T10:35:18Z</dcterms:modified>
</cp:coreProperties>
</file>